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6" r:id="rId9"/>
    <p:sldId id="263" r:id="rId10"/>
    <p:sldId id="264" r:id="rId11"/>
    <p:sldId id="265"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6" r:id="rId25"/>
    <p:sldId id="279" r:id="rId26"/>
    <p:sldId id="280" r:id="rId27"/>
    <p:sldId id="281" r:id="rId28"/>
    <p:sldId id="282" r:id="rId29"/>
    <p:sldId id="283" r:id="rId30"/>
    <p:sldId id="284" r:id="rId31"/>
    <p:sldId id="285"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266"/>
    <p:restoredTop sz="94651"/>
  </p:normalViewPr>
  <p:slideViewPr>
    <p:cSldViewPr snapToGrid="0" snapToObjects="1">
      <p:cViewPr varScale="1">
        <p:scale>
          <a:sx n="133" d="100"/>
          <a:sy n="133" d="100"/>
        </p:scale>
        <p:origin x="208" y="5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151F96-A92C-0B4F-84F7-3C116D0EC184}" type="datetimeFigureOut">
              <a:rPr lang="en-US" smtClean="0"/>
              <a:t>1/14/18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2C56FF-8893-F149-BA94-2F0EDC7C6C18}" type="slidenum">
              <a:rPr lang="en-US" smtClean="0"/>
              <a:t>‹#›</a:t>
            </a:fld>
            <a:endParaRPr lang="en-US"/>
          </a:p>
        </p:txBody>
      </p:sp>
    </p:spTree>
    <p:extLst>
      <p:ext uri="{BB962C8B-B14F-4D97-AF65-F5344CB8AC3E}">
        <p14:creationId xmlns:p14="http://schemas.microsoft.com/office/powerpoint/2010/main" val="1706988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2C56FF-8893-F149-BA94-2F0EDC7C6C18}" type="slidenum">
              <a:rPr lang="en-US" smtClean="0"/>
              <a:t>8</a:t>
            </a:fld>
            <a:endParaRPr lang="en-US"/>
          </a:p>
        </p:txBody>
      </p:sp>
    </p:spTree>
    <p:extLst>
      <p:ext uri="{BB962C8B-B14F-4D97-AF65-F5344CB8AC3E}">
        <p14:creationId xmlns:p14="http://schemas.microsoft.com/office/powerpoint/2010/main" val="1124654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1/14/18</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1/14/18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1/14/18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1/14/18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1/14/18</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eveloper.github.com/v3/" TargetMode="External"/><Relationship Id="rId3" Type="http://schemas.openxmlformats.org/officeDocument/2006/relationships/image" Target="../media/image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jsonrpc.org/specification"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jsonrpc.org/specification"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hyperlink" Target="https://api.slack.com/web"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brycejech/" TargetMode="External"/><Relationship Id="rId4"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hyperlink" Target="https://github.com/brycejech"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hyperlink" Target="https://developer.github.com/v4/" TargetMode="External"/><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hyperlink" Target="https://developers.facebook.com/docs/graph-api/"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ics.uci.edu/~fielding/pubs/dissertation/top.ht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92494" y="2732926"/>
            <a:ext cx="9246742" cy="810324"/>
          </a:xfrm>
        </p:spPr>
        <p:txBody>
          <a:bodyPr>
            <a:noAutofit/>
          </a:bodyPr>
          <a:lstStyle/>
          <a:p>
            <a:r>
              <a:rPr lang="en-US" sz="6000" dirty="0" smtClean="0"/>
              <a:t>Introduction to http api</a:t>
            </a:r>
            <a:r>
              <a:rPr lang="en-US" sz="4000" dirty="0" smtClean="0"/>
              <a:t>s</a:t>
            </a:r>
            <a:endParaRPr lang="en-US" sz="6000" dirty="0"/>
          </a:p>
        </p:txBody>
      </p:sp>
    </p:spTree>
    <p:extLst>
      <p:ext uri="{BB962C8B-B14F-4D97-AF65-F5344CB8AC3E}">
        <p14:creationId xmlns:p14="http://schemas.microsoft.com/office/powerpoint/2010/main" val="11218287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98634"/>
            <a:ext cx="10131425" cy="1958939"/>
          </a:xfrm>
        </p:spPr>
        <p:txBody>
          <a:bodyPr>
            <a:normAutofit/>
          </a:bodyPr>
          <a:lstStyle/>
          <a:p>
            <a:r>
              <a:rPr lang="en-US" dirty="0" smtClean="0"/>
              <a:t>Stateless</a:t>
            </a:r>
            <a:br>
              <a:rPr lang="en-US" dirty="0" smtClean="0"/>
            </a:br>
            <a:r>
              <a:rPr lang="en-US" sz="2800" cap="none" dirty="0" smtClean="0"/>
              <a:t>REST Constraint #2</a:t>
            </a:r>
            <a:endParaRPr lang="en-US" sz="2800" dirty="0"/>
          </a:p>
        </p:txBody>
      </p:sp>
      <p:sp>
        <p:nvSpPr>
          <p:cNvPr id="3" name="Content Placeholder 2"/>
          <p:cNvSpPr>
            <a:spLocks noGrp="1"/>
          </p:cNvSpPr>
          <p:nvPr>
            <p:ph idx="1"/>
          </p:nvPr>
        </p:nvSpPr>
        <p:spPr>
          <a:xfrm>
            <a:off x="685799" y="2055594"/>
            <a:ext cx="10131425" cy="3379435"/>
          </a:xfrm>
        </p:spPr>
        <p:txBody>
          <a:bodyPr>
            <a:normAutofit/>
          </a:bodyPr>
          <a:lstStyle/>
          <a:p>
            <a:r>
              <a:rPr lang="en-US" sz="2300" dirty="0" smtClean="0"/>
              <a:t>All </a:t>
            </a:r>
            <a:r>
              <a:rPr lang="en-US" sz="2300" dirty="0"/>
              <a:t>of the state required to process a request should be contained in the request itself. This state can be transferred as part of the URI, request body or headers, or </a:t>
            </a:r>
            <a:r>
              <a:rPr lang="en-US" sz="2300" dirty="0" smtClean="0"/>
              <a:t>querystring</a:t>
            </a:r>
          </a:p>
          <a:p>
            <a:r>
              <a:rPr lang="en-US" sz="2300" dirty="0" smtClean="0"/>
              <a:t>Statelessness </a:t>
            </a:r>
            <a:r>
              <a:rPr lang="en-US" sz="2300" dirty="0"/>
              <a:t>allows for much better scalability, as the server does not have to maintain or communicate </a:t>
            </a:r>
            <a:r>
              <a:rPr lang="en-US" sz="2300" dirty="0" smtClean="0"/>
              <a:t>state</a:t>
            </a:r>
          </a:p>
          <a:p>
            <a:r>
              <a:rPr lang="en-US" sz="2300" dirty="0" smtClean="0"/>
              <a:t>When </a:t>
            </a:r>
            <a:r>
              <a:rPr lang="en-US" sz="2300" u="sng" dirty="0"/>
              <a:t>not</a:t>
            </a:r>
            <a:r>
              <a:rPr lang="en-US" sz="2300" dirty="0"/>
              <a:t> using sessions to store state, it also makes load balancing simpler and more performant because load balancers do not need to worry about which server a client should be directed </a:t>
            </a:r>
            <a:r>
              <a:rPr lang="en-US" sz="2300" dirty="0" smtClean="0"/>
              <a:t>to</a:t>
            </a:r>
            <a:endParaRPr lang="en-US" sz="2300" dirty="0"/>
          </a:p>
        </p:txBody>
      </p:sp>
    </p:spTree>
    <p:extLst>
      <p:ext uri="{BB962C8B-B14F-4D97-AF65-F5344CB8AC3E}">
        <p14:creationId xmlns:p14="http://schemas.microsoft.com/office/powerpoint/2010/main" val="11345664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7" y="346339"/>
            <a:ext cx="10131425" cy="1065086"/>
          </a:xfrm>
        </p:spPr>
        <p:txBody>
          <a:bodyPr>
            <a:normAutofit fontScale="90000"/>
          </a:bodyPr>
          <a:lstStyle/>
          <a:p>
            <a:r>
              <a:rPr lang="en-US" dirty="0" smtClean="0"/>
              <a:t>Cacheable</a:t>
            </a:r>
            <a:br>
              <a:rPr lang="en-US" dirty="0" smtClean="0"/>
            </a:br>
            <a:r>
              <a:rPr lang="en-US" sz="2800" cap="none" dirty="0" smtClean="0"/>
              <a:t>REST Constraint #3</a:t>
            </a:r>
            <a:endParaRPr lang="en-US" sz="2800" dirty="0"/>
          </a:p>
        </p:txBody>
      </p:sp>
      <p:sp>
        <p:nvSpPr>
          <p:cNvPr id="3" name="Content Placeholder 2"/>
          <p:cNvSpPr>
            <a:spLocks noGrp="1"/>
          </p:cNvSpPr>
          <p:nvPr>
            <p:ph idx="1"/>
          </p:nvPr>
        </p:nvSpPr>
        <p:spPr>
          <a:xfrm>
            <a:off x="685797" y="1427776"/>
            <a:ext cx="10131425" cy="1365700"/>
          </a:xfrm>
        </p:spPr>
        <p:txBody>
          <a:bodyPr>
            <a:normAutofit/>
          </a:bodyPr>
          <a:lstStyle/>
          <a:p>
            <a:r>
              <a:rPr lang="en-US" sz="2300" dirty="0" smtClean="0"/>
              <a:t>Responses </a:t>
            </a:r>
            <a:r>
              <a:rPr lang="en-US" sz="2300" dirty="0"/>
              <a:t>should explicitly or implicitly define themselves as cacheable. This allows clients to avoid some trips to the server and further improves scalability and </a:t>
            </a:r>
            <a:r>
              <a:rPr lang="en-US" sz="2300" dirty="0" smtClean="0"/>
              <a:t>performance</a:t>
            </a:r>
            <a:endParaRPr lang="en-US" sz="2300" dirty="0"/>
          </a:p>
        </p:txBody>
      </p:sp>
      <p:sp>
        <p:nvSpPr>
          <p:cNvPr id="4" name="Title 1"/>
          <p:cNvSpPr txBox="1">
            <a:spLocks/>
          </p:cNvSpPr>
          <p:nvPr/>
        </p:nvSpPr>
        <p:spPr>
          <a:xfrm>
            <a:off x="685797" y="3220235"/>
            <a:ext cx="10131425" cy="853518"/>
          </a:xfrm>
          <a:prstGeom prst="rect">
            <a:avLst/>
          </a:prstGeom>
          <a:effectLst/>
        </p:spPr>
        <p:txBody>
          <a:bodyPr vert="horz" lIns="91440" tIns="45720" rIns="91440" bIns="45720" rtlCol="0" anchor="ctr">
            <a:normAutofit fontScale="9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500" dirty="0" smtClean="0"/>
              <a:t>Client-server</a:t>
            </a:r>
            <a:r>
              <a:rPr lang="en-US" dirty="0" smtClean="0"/>
              <a:t/>
            </a:r>
            <a:br>
              <a:rPr lang="en-US" dirty="0" smtClean="0"/>
            </a:br>
            <a:r>
              <a:rPr lang="en-US" sz="2700" cap="none" dirty="0" smtClean="0"/>
              <a:t>REST Constraint #4</a:t>
            </a:r>
            <a:endParaRPr lang="en-US" sz="2700" dirty="0"/>
          </a:p>
        </p:txBody>
      </p:sp>
      <p:sp>
        <p:nvSpPr>
          <p:cNvPr id="5" name="Content Placeholder 2"/>
          <p:cNvSpPr txBox="1">
            <a:spLocks/>
          </p:cNvSpPr>
          <p:nvPr/>
        </p:nvSpPr>
        <p:spPr>
          <a:xfrm>
            <a:off x="685798" y="4073753"/>
            <a:ext cx="10131425" cy="2589088"/>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sz="2300" dirty="0" smtClean="0"/>
              <a:t>Clients </a:t>
            </a:r>
            <a:r>
              <a:rPr lang="en-US" sz="2300" dirty="0"/>
              <a:t>are not concerned with data storage, which makes client code more </a:t>
            </a:r>
            <a:r>
              <a:rPr lang="en-US" sz="2300" dirty="0" smtClean="0"/>
              <a:t>portable</a:t>
            </a:r>
          </a:p>
          <a:p>
            <a:r>
              <a:rPr lang="en-US" sz="2300" dirty="0" smtClean="0"/>
              <a:t>Servers </a:t>
            </a:r>
            <a:r>
              <a:rPr lang="en-US" sz="2300" dirty="0"/>
              <a:t>are not concerned with views or user state, which makes them more scalable and </a:t>
            </a:r>
            <a:r>
              <a:rPr lang="en-US" sz="2300" dirty="0" smtClean="0"/>
              <a:t>simpler</a:t>
            </a:r>
          </a:p>
          <a:p>
            <a:r>
              <a:rPr lang="en-US" sz="2300" dirty="0" smtClean="0"/>
              <a:t>Servers </a:t>
            </a:r>
            <a:r>
              <a:rPr lang="en-US" sz="2300" dirty="0"/>
              <a:t>and clients can be updated and replaced independently, as long as they expose the same interface</a:t>
            </a:r>
          </a:p>
        </p:txBody>
      </p:sp>
    </p:spTree>
    <p:extLst>
      <p:ext uri="{BB962C8B-B14F-4D97-AF65-F5344CB8AC3E}">
        <p14:creationId xmlns:p14="http://schemas.microsoft.com/office/powerpoint/2010/main" val="7556090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5" y="517599"/>
            <a:ext cx="10131425" cy="1065086"/>
          </a:xfrm>
        </p:spPr>
        <p:txBody>
          <a:bodyPr>
            <a:normAutofit fontScale="90000"/>
          </a:bodyPr>
          <a:lstStyle/>
          <a:p>
            <a:r>
              <a:rPr lang="en-US" dirty="0" smtClean="0"/>
              <a:t>Layered System</a:t>
            </a:r>
            <a:br>
              <a:rPr lang="en-US" dirty="0" smtClean="0"/>
            </a:br>
            <a:r>
              <a:rPr lang="en-US" sz="2800" cap="none" dirty="0" smtClean="0"/>
              <a:t>REST Constraint #5</a:t>
            </a:r>
            <a:endParaRPr lang="en-US" sz="2800" dirty="0"/>
          </a:p>
        </p:txBody>
      </p:sp>
      <p:sp>
        <p:nvSpPr>
          <p:cNvPr id="3" name="Content Placeholder 2"/>
          <p:cNvSpPr>
            <a:spLocks noGrp="1"/>
          </p:cNvSpPr>
          <p:nvPr>
            <p:ph idx="1"/>
          </p:nvPr>
        </p:nvSpPr>
        <p:spPr>
          <a:xfrm>
            <a:off x="685796" y="1582685"/>
            <a:ext cx="10131425" cy="2136427"/>
          </a:xfrm>
        </p:spPr>
        <p:txBody>
          <a:bodyPr>
            <a:normAutofit/>
          </a:bodyPr>
          <a:lstStyle/>
          <a:p>
            <a:r>
              <a:rPr lang="en-US" sz="2300" dirty="0" smtClean="0"/>
              <a:t>Clients </a:t>
            </a:r>
            <a:r>
              <a:rPr lang="en-US" sz="2300" dirty="0"/>
              <a:t>should not be able to tell if they are connected directly to the server or to an intermediary </a:t>
            </a:r>
            <a:r>
              <a:rPr lang="en-US" sz="2300" dirty="0" smtClean="0"/>
              <a:t>server</a:t>
            </a:r>
          </a:p>
          <a:p>
            <a:r>
              <a:rPr lang="en-US" sz="2300" dirty="0" smtClean="0"/>
              <a:t>Intermediary </a:t>
            </a:r>
            <a:r>
              <a:rPr lang="en-US" sz="2300" dirty="0"/>
              <a:t>servers can handle things like shared response caches, load balancing, and the enforcement of security policies, leading to further improved performance and </a:t>
            </a:r>
            <a:r>
              <a:rPr lang="en-US" sz="2300" dirty="0" smtClean="0"/>
              <a:t>scalability</a:t>
            </a:r>
            <a:endParaRPr lang="en-US" sz="2300" dirty="0"/>
          </a:p>
        </p:txBody>
      </p:sp>
      <p:sp>
        <p:nvSpPr>
          <p:cNvPr id="4" name="Title 1"/>
          <p:cNvSpPr txBox="1">
            <a:spLocks/>
          </p:cNvSpPr>
          <p:nvPr/>
        </p:nvSpPr>
        <p:spPr>
          <a:xfrm>
            <a:off x="685797" y="4145871"/>
            <a:ext cx="10131425" cy="853518"/>
          </a:xfrm>
          <a:prstGeom prst="rect">
            <a:avLst/>
          </a:prstGeom>
          <a:effectLst/>
        </p:spPr>
        <p:txBody>
          <a:bodyPr vert="horz" lIns="91440" tIns="45720" rIns="91440" bIns="45720" rtlCol="0" anchor="ctr">
            <a:normAutofit fontScale="9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500" dirty="0" smtClean="0"/>
              <a:t>Code On-demand</a:t>
            </a:r>
            <a:r>
              <a:rPr lang="en-US" dirty="0" smtClean="0"/>
              <a:t/>
            </a:r>
            <a:br>
              <a:rPr lang="en-US" dirty="0" smtClean="0"/>
            </a:br>
            <a:r>
              <a:rPr lang="en-US" sz="2700" cap="none" dirty="0" smtClean="0"/>
              <a:t>REST Constraint #6</a:t>
            </a:r>
            <a:endParaRPr lang="en-US" sz="2700" dirty="0"/>
          </a:p>
        </p:txBody>
      </p:sp>
      <p:sp>
        <p:nvSpPr>
          <p:cNvPr id="5" name="Content Placeholder 2"/>
          <p:cNvSpPr txBox="1">
            <a:spLocks/>
          </p:cNvSpPr>
          <p:nvPr/>
        </p:nvSpPr>
        <p:spPr>
          <a:xfrm>
            <a:off x="685797" y="4999389"/>
            <a:ext cx="10131425" cy="123858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sz="2300" dirty="0" smtClean="0"/>
              <a:t>Servers </a:t>
            </a:r>
            <a:r>
              <a:rPr lang="en-US" sz="2300" dirty="0"/>
              <a:t>can extend client functionality by sending executable code to the client. These could be JavaScript libraries, Java applets, </a:t>
            </a:r>
            <a:r>
              <a:rPr lang="en-US" sz="2300" dirty="0" err="1" smtClean="0"/>
              <a:t>etc</a:t>
            </a:r>
            <a:endParaRPr lang="en-US" sz="2300" dirty="0"/>
          </a:p>
        </p:txBody>
      </p:sp>
    </p:spTree>
    <p:extLst>
      <p:ext uri="{BB962C8B-B14F-4D97-AF65-F5344CB8AC3E}">
        <p14:creationId xmlns:p14="http://schemas.microsoft.com/office/powerpoint/2010/main" val="21437485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408373"/>
            <a:ext cx="10131425" cy="1107079"/>
          </a:xfrm>
        </p:spPr>
        <p:txBody>
          <a:bodyPr>
            <a:normAutofit/>
          </a:bodyPr>
          <a:lstStyle/>
          <a:p>
            <a:r>
              <a:rPr lang="en-US" sz="4000" cap="none" dirty="0" smtClean="0"/>
              <a:t>REST APIs in the wild</a:t>
            </a:r>
            <a:endParaRPr lang="en-US" sz="4000" cap="none" dirty="0"/>
          </a:p>
        </p:txBody>
      </p:sp>
      <p:sp>
        <p:nvSpPr>
          <p:cNvPr id="3" name="Content Placeholder 2"/>
          <p:cNvSpPr>
            <a:spLocks noGrp="1"/>
          </p:cNvSpPr>
          <p:nvPr>
            <p:ph idx="1"/>
          </p:nvPr>
        </p:nvSpPr>
        <p:spPr>
          <a:xfrm>
            <a:off x="685801" y="1435553"/>
            <a:ext cx="10131425" cy="1041317"/>
          </a:xfrm>
        </p:spPr>
        <p:txBody>
          <a:bodyPr>
            <a:normAutofit/>
          </a:bodyPr>
          <a:lstStyle/>
          <a:p>
            <a:r>
              <a:rPr lang="en-US" sz="2000" dirty="0" smtClean="0"/>
              <a:t>The GitHub API v3 is an excellent example of  a RESTful API</a:t>
            </a:r>
          </a:p>
          <a:p>
            <a:r>
              <a:rPr lang="en-US" sz="2000" dirty="0" smtClean="0"/>
              <a:t>It has fantastic documentation </a:t>
            </a:r>
            <a:r>
              <a:rPr lang="en-US" sz="2000" dirty="0"/>
              <a:t>available at </a:t>
            </a:r>
            <a:r>
              <a:rPr lang="en-US" sz="2000" dirty="0">
                <a:hlinkClick r:id="rId2"/>
              </a:rPr>
              <a:t>https://developer.github.com/v3</a:t>
            </a:r>
            <a:r>
              <a:rPr lang="en-US" sz="2000" dirty="0" smtClean="0">
                <a:hlinkClick r:id="rId2"/>
              </a:rPr>
              <a:t>/</a:t>
            </a:r>
            <a:endParaRPr lang="en-US" sz="2000"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0289" y="2542632"/>
            <a:ext cx="5042448" cy="3995690"/>
          </a:xfrm>
          <a:prstGeom prst="rect">
            <a:avLst/>
          </a:prstGeom>
        </p:spPr>
      </p:pic>
    </p:spTree>
    <p:extLst>
      <p:ext uri="{BB962C8B-B14F-4D97-AF65-F5344CB8AC3E}">
        <p14:creationId xmlns:p14="http://schemas.microsoft.com/office/powerpoint/2010/main" val="16316074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an rpc-api?</a:t>
            </a:r>
            <a:endParaRPr lang="en-US" dirty="0"/>
          </a:p>
        </p:txBody>
      </p:sp>
      <p:sp>
        <p:nvSpPr>
          <p:cNvPr id="3" name="Content Placeholder 2"/>
          <p:cNvSpPr>
            <a:spLocks noGrp="1"/>
          </p:cNvSpPr>
          <p:nvPr>
            <p:ph idx="1"/>
          </p:nvPr>
        </p:nvSpPr>
        <p:spPr/>
        <p:txBody>
          <a:bodyPr>
            <a:normAutofit/>
          </a:bodyPr>
          <a:lstStyle/>
          <a:p>
            <a:pPr>
              <a:spcAft>
                <a:spcPts val="1600"/>
              </a:spcAft>
            </a:pPr>
            <a:r>
              <a:rPr lang="en-US" sz="2400" dirty="0"/>
              <a:t>RPC stands for Remote Procedure </a:t>
            </a:r>
            <a:r>
              <a:rPr lang="en-US" sz="2400" dirty="0" smtClean="0"/>
              <a:t>Call</a:t>
            </a:r>
          </a:p>
          <a:p>
            <a:pPr>
              <a:spcAft>
                <a:spcPts val="1600"/>
              </a:spcAft>
            </a:pPr>
            <a:r>
              <a:rPr lang="en-US" sz="2400" dirty="0" smtClean="0"/>
              <a:t>Today we will only be covering the </a:t>
            </a:r>
            <a:r>
              <a:rPr lang="en-US" sz="2400" dirty="0" smtClean="0">
                <a:hlinkClick r:id="rId2"/>
              </a:rPr>
              <a:t>JSON-RPC specification</a:t>
            </a:r>
            <a:endParaRPr lang="en-US" sz="2400" dirty="0" smtClean="0"/>
          </a:p>
          <a:p>
            <a:pPr>
              <a:spcAft>
                <a:spcPts val="1600"/>
              </a:spcAft>
            </a:pPr>
            <a:r>
              <a:rPr lang="en-US" sz="2400" dirty="0" smtClean="0"/>
              <a:t>Other </a:t>
            </a:r>
            <a:r>
              <a:rPr lang="en-US" sz="2400" dirty="0"/>
              <a:t>popular RPCs include XML-RPC and </a:t>
            </a:r>
            <a:r>
              <a:rPr lang="en-US" sz="2400" dirty="0" smtClean="0"/>
              <a:t>SOAP</a:t>
            </a:r>
          </a:p>
          <a:p>
            <a:pPr>
              <a:spcAft>
                <a:spcPts val="1600"/>
              </a:spcAft>
            </a:pPr>
            <a:r>
              <a:rPr lang="en-US" sz="2400" dirty="0" smtClean="0"/>
              <a:t>RPCs </a:t>
            </a:r>
            <a:r>
              <a:rPr lang="en-US" sz="2400" dirty="0"/>
              <a:t>are primarily focused on methods that perform calculations, do actions, manipulate data, and the </a:t>
            </a:r>
            <a:r>
              <a:rPr lang="en-US" sz="2400" dirty="0" smtClean="0"/>
              <a:t>like</a:t>
            </a:r>
          </a:p>
          <a:p>
            <a:pPr>
              <a:spcAft>
                <a:spcPts val="1600"/>
              </a:spcAft>
            </a:pPr>
            <a:r>
              <a:rPr lang="en-US" sz="2400" dirty="0" smtClean="0"/>
              <a:t>The </a:t>
            </a:r>
            <a:r>
              <a:rPr lang="en-US" sz="2400" dirty="0"/>
              <a:t>easiest way of thinking about RPCs is that they are essentially just functions that we are calling on a remote server.</a:t>
            </a:r>
          </a:p>
        </p:txBody>
      </p:sp>
    </p:spTree>
    <p:extLst>
      <p:ext uri="{BB962C8B-B14F-4D97-AF65-F5344CB8AC3E}">
        <p14:creationId xmlns:p14="http://schemas.microsoft.com/office/powerpoint/2010/main" val="2880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4013" y="267128"/>
            <a:ext cx="5830868" cy="554806"/>
          </a:xfrm>
        </p:spPr>
        <p:txBody>
          <a:bodyPr>
            <a:normAutofit/>
          </a:bodyPr>
          <a:lstStyle/>
          <a:p>
            <a:pPr marL="0" indent="0">
              <a:buNone/>
            </a:pPr>
            <a:r>
              <a:rPr lang="en-US" sz="2800" dirty="0" smtClean="0"/>
              <a:t>Consider the following JavaScript code:</a:t>
            </a:r>
            <a:endParaRPr lang="en-US" sz="2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013" y="821934"/>
            <a:ext cx="5588000" cy="2482850"/>
          </a:xfrm>
          <a:prstGeom prst="rect">
            <a:avLst/>
          </a:prstGeom>
        </p:spPr>
      </p:pic>
      <p:sp>
        <p:nvSpPr>
          <p:cNvPr id="5" name="TextBox 4"/>
          <p:cNvSpPr txBox="1"/>
          <p:nvPr/>
        </p:nvSpPr>
        <p:spPr>
          <a:xfrm>
            <a:off x="244013" y="3859590"/>
            <a:ext cx="5830868" cy="707886"/>
          </a:xfrm>
          <a:prstGeom prst="rect">
            <a:avLst/>
          </a:prstGeom>
          <a:noFill/>
        </p:spPr>
        <p:txBody>
          <a:bodyPr wrap="square" rtlCol="0">
            <a:spAutoFit/>
          </a:bodyPr>
          <a:lstStyle/>
          <a:p>
            <a:r>
              <a:rPr lang="en-US" sz="2000" dirty="0"/>
              <a:t>Here is what the calling of the `sum` function above might look like as an HTTP request to a JSON-RPC API:</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013" y="4673600"/>
            <a:ext cx="7137400" cy="1473200"/>
          </a:xfrm>
          <a:prstGeom prst="rect">
            <a:avLst/>
          </a:prstGeom>
        </p:spPr>
      </p:pic>
      <p:sp>
        <p:nvSpPr>
          <p:cNvPr id="7" name="TextBox 6"/>
          <p:cNvSpPr txBox="1"/>
          <p:nvPr/>
        </p:nvSpPr>
        <p:spPr>
          <a:xfrm>
            <a:off x="7381413" y="4167366"/>
            <a:ext cx="4810587" cy="400110"/>
          </a:xfrm>
          <a:prstGeom prst="rect">
            <a:avLst/>
          </a:prstGeom>
          <a:noFill/>
        </p:spPr>
        <p:txBody>
          <a:bodyPr wrap="square" rtlCol="0">
            <a:spAutoFit/>
          </a:bodyPr>
          <a:lstStyle/>
          <a:p>
            <a:r>
              <a:rPr lang="mr-IN" sz="2000" dirty="0" smtClean="0"/>
              <a:t>…</a:t>
            </a:r>
            <a:r>
              <a:rPr lang="en-US" sz="2000" dirty="0" smtClean="0"/>
              <a:t>and the server response we are expecting:</a:t>
            </a:r>
            <a:endParaRPr lang="en-US" sz="20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3256" y="4649825"/>
            <a:ext cx="4406900" cy="1860550"/>
          </a:xfrm>
          <a:prstGeom prst="rect">
            <a:avLst/>
          </a:prstGeom>
        </p:spPr>
      </p:pic>
    </p:spTree>
    <p:extLst>
      <p:ext uri="{BB962C8B-B14F-4D97-AF65-F5344CB8AC3E}">
        <p14:creationId xmlns:p14="http://schemas.microsoft.com/office/powerpoint/2010/main" val="4594098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565078"/>
            <a:ext cx="10131425" cy="874065"/>
          </a:xfrm>
        </p:spPr>
        <p:txBody>
          <a:bodyPr>
            <a:normAutofit/>
          </a:bodyPr>
          <a:lstStyle/>
          <a:p>
            <a:r>
              <a:rPr lang="en-US" sz="4000" dirty="0" smtClean="0"/>
              <a:t>JSON-RPC Response Object</a:t>
            </a:r>
            <a:endParaRPr lang="en-US" sz="40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32766486"/>
              </p:ext>
            </p:extLst>
          </p:nvPr>
        </p:nvGraphicFramePr>
        <p:xfrm>
          <a:off x="459770" y="1901481"/>
          <a:ext cx="11283592" cy="3474720"/>
        </p:xfrm>
        <a:graphic>
          <a:graphicData uri="http://schemas.openxmlformats.org/drawingml/2006/table">
            <a:tbl>
              <a:tblPr firstRow="1" bandRow="1">
                <a:tableStyleId>{5C22544A-7EE6-4342-B048-85BDC9FD1C3A}</a:tableStyleId>
              </a:tblPr>
              <a:tblGrid>
                <a:gridCol w="1398134"/>
                <a:gridCol w="5262300"/>
                <a:gridCol w="4623158"/>
              </a:tblGrid>
              <a:tr h="370840">
                <a:tc>
                  <a:txBody>
                    <a:bodyPr/>
                    <a:lstStyle/>
                    <a:p>
                      <a:r>
                        <a:rPr lang="en-US" sz="2200" dirty="0" smtClean="0"/>
                        <a:t>Member</a:t>
                      </a:r>
                      <a:endParaRPr lang="en-US" sz="2200" dirty="0"/>
                    </a:p>
                  </a:txBody>
                  <a:tcPr/>
                </a:tc>
                <a:tc>
                  <a:txBody>
                    <a:bodyPr/>
                    <a:lstStyle/>
                    <a:p>
                      <a:r>
                        <a:rPr lang="en-US" sz="2200" dirty="0" smtClean="0"/>
                        <a:t>Purpose</a:t>
                      </a:r>
                      <a:endParaRPr lang="en-US" sz="2200" dirty="0"/>
                    </a:p>
                  </a:txBody>
                  <a:tcPr/>
                </a:tc>
                <a:tc>
                  <a:txBody>
                    <a:bodyPr/>
                    <a:lstStyle/>
                    <a:p>
                      <a:r>
                        <a:rPr lang="en-US" sz="2200" dirty="0" smtClean="0"/>
                        <a:t>Constraints</a:t>
                      </a:r>
                      <a:endParaRPr lang="en-US" sz="2200" dirty="0"/>
                    </a:p>
                  </a:txBody>
                  <a:tcPr/>
                </a:tc>
              </a:tr>
              <a:tr h="370840">
                <a:tc>
                  <a:txBody>
                    <a:bodyPr/>
                    <a:lstStyle/>
                    <a:p>
                      <a:r>
                        <a:rPr lang="en-US" sz="2200" dirty="0" smtClean="0"/>
                        <a:t>jsonrpc</a:t>
                      </a:r>
                    </a:p>
                  </a:txBody>
                  <a:tcPr/>
                </a:tc>
                <a:tc>
                  <a:txBody>
                    <a:bodyPr/>
                    <a:lstStyle/>
                    <a:p>
                      <a:r>
                        <a:rPr lang="en-US" sz="2200" dirty="0" smtClean="0"/>
                        <a:t>Identify the version of the</a:t>
                      </a:r>
                      <a:r>
                        <a:rPr lang="en-US" sz="2200" baseline="0" dirty="0" smtClean="0"/>
                        <a:t> spec being used</a:t>
                      </a:r>
                      <a:endParaRPr lang="en-US" sz="2200" dirty="0"/>
                    </a:p>
                  </a:txBody>
                  <a:tcPr/>
                </a:tc>
                <a:tc>
                  <a:txBody>
                    <a:bodyPr/>
                    <a:lstStyle/>
                    <a:p>
                      <a:r>
                        <a:rPr lang="en-US" sz="2200" dirty="0" smtClean="0"/>
                        <a:t>Must be a string</a:t>
                      </a:r>
                      <a:endParaRPr lang="en-US" sz="2200" dirty="0"/>
                    </a:p>
                  </a:txBody>
                  <a:tcPr/>
                </a:tc>
              </a:tr>
              <a:tr h="370840">
                <a:tc>
                  <a:txBody>
                    <a:bodyPr/>
                    <a:lstStyle/>
                    <a:p>
                      <a:r>
                        <a:rPr lang="en-US" sz="2200" dirty="0" smtClean="0"/>
                        <a:t>result</a:t>
                      </a:r>
                      <a:endParaRPr lang="en-US" sz="2200" dirty="0"/>
                    </a:p>
                  </a:txBody>
                  <a:tcPr/>
                </a:tc>
                <a:tc>
                  <a:txBody>
                    <a:bodyPr/>
                    <a:lstStyle/>
                    <a:p>
                      <a:r>
                        <a:rPr lang="en-US" sz="2200" dirty="0" smtClean="0"/>
                        <a:t>Relay</a:t>
                      </a:r>
                      <a:r>
                        <a:rPr lang="en-US" sz="2200" baseline="0" dirty="0" smtClean="0"/>
                        <a:t> results to the client</a:t>
                      </a:r>
                      <a:endParaRPr lang="en-US" sz="2200" dirty="0"/>
                    </a:p>
                  </a:txBody>
                  <a:tcPr/>
                </a:tc>
                <a:tc>
                  <a:txBody>
                    <a:bodyPr/>
                    <a:lstStyle/>
                    <a:p>
                      <a:r>
                        <a:rPr lang="en-US" sz="2200" dirty="0" smtClean="0"/>
                        <a:t>Required on success, must not be present on error</a:t>
                      </a:r>
                      <a:endParaRPr lang="en-US" sz="2200" dirty="0"/>
                    </a:p>
                  </a:txBody>
                  <a:tcPr/>
                </a:tc>
              </a:tr>
              <a:tr h="370840">
                <a:tc>
                  <a:txBody>
                    <a:bodyPr/>
                    <a:lstStyle/>
                    <a:p>
                      <a:r>
                        <a:rPr lang="en-US" sz="2200" dirty="0" smtClean="0"/>
                        <a:t>error</a:t>
                      </a:r>
                      <a:endParaRPr lang="en-US" sz="2200" dirty="0"/>
                    </a:p>
                  </a:txBody>
                  <a:tcPr/>
                </a:tc>
                <a:tc>
                  <a:txBody>
                    <a:bodyPr/>
                    <a:lstStyle/>
                    <a:p>
                      <a:r>
                        <a:rPr lang="en-US" sz="2200" dirty="0" smtClean="0"/>
                        <a:t>Relay</a:t>
                      </a:r>
                      <a:r>
                        <a:rPr lang="en-US" sz="2200" baseline="0" dirty="0" smtClean="0"/>
                        <a:t> error information to the client</a:t>
                      </a:r>
                      <a:endParaRPr lang="en-US" sz="2200" dirty="0"/>
                    </a:p>
                  </a:txBody>
                  <a:tcPr/>
                </a:tc>
                <a:tc>
                  <a:txBody>
                    <a:bodyPr/>
                    <a:lstStyle/>
                    <a:p>
                      <a:r>
                        <a:rPr lang="en-US" sz="2200" dirty="0" smtClean="0"/>
                        <a:t>Required on error, must not be present on success. Must be an object</a:t>
                      </a:r>
                      <a:endParaRPr lang="en-US" sz="2200" dirty="0"/>
                    </a:p>
                  </a:txBody>
                  <a:tcPr/>
                </a:tc>
              </a:tr>
              <a:tr h="370840">
                <a:tc>
                  <a:txBody>
                    <a:bodyPr/>
                    <a:lstStyle/>
                    <a:p>
                      <a:r>
                        <a:rPr lang="en-US" sz="2200" dirty="0" smtClean="0"/>
                        <a:t>id</a:t>
                      </a:r>
                      <a:endParaRPr lang="en-US" sz="2200" dirty="0"/>
                    </a:p>
                  </a:txBody>
                  <a:tcPr/>
                </a:tc>
                <a:tc>
                  <a:txBody>
                    <a:bodyPr/>
                    <a:lstStyle/>
                    <a:p>
                      <a:r>
                        <a:rPr lang="en-US" sz="2200" dirty="0" smtClean="0"/>
                        <a:t>Correlate requests and responses</a:t>
                      </a:r>
                      <a:endParaRPr lang="en-US" sz="2200" dirty="0"/>
                    </a:p>
                  </a:txBody>
                  <a:tcPr/>
                </a:tc>
                <a:tc>
                  <a:txBody>
                    <a:bodyPr/>
                    <a:lstStyle/>
                    <a:p>
                      <a:r>
                        <a:rPr lang="en-US" sz="2200" dirty="0" smtClean="0"/>
                        <a:t>Required unless not provided by the client (request is considered a notification)</a:t>
                      </a:r>
                      <a:endParaRPr lang="en-US" sz="2200" dirty="0"/>
                    </a:p>
                  </a:txBody>
                  <a:tcPr/>
                </a:tc>
              </a:tr>
            </a:tbl>
          </a:graphicData>
        </a:graphic>
      </p:graphicFrame>
    </p:spTree>
    <p:extLst>
      <p:ext uri="{BB962C8B-B14F-4D97-AF65-F5344CB8AC3E}">
        <p14:creationId xmlns:p14="http://schemas.microsoft.com/office/powerpoint/2010/main" val="12778938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9" y="804810"/>
            <a:ext cx="10131425" cy="859604"/>
          </a:xfrm>
        </p:spPr>
        <p:txBody>
          <a:bodyPr>
            <a:normAutofit/>
          </a:bodyPr>
          <a:lstStyle/>
          <a:p>
            <a:r>
              <a:rPr lang="en-US" sz="3200" dirty="0"/>
              <a:t>A couple of things to note about the JSON-RPC spec</a:t>
            </a:r>
          </a:p>
        </p:txBody>
      </p:sp>
      <p:sp>
        <p:nvSpPr>
          <p:cNvPr id="3" name="Content Placeholder 2"/>
          <p:cNvSpPr>
            <a:spLocks noGrp="1"/>
          </p:cNvSpPr>
          <p:nvPr>
            <p:ph idx="1"/>
          </p:nvPr>
        </p:nvSpPr>
        <p:spPr>
          <a:xfrm>
            <a:off x="685800" y="1664414"/>
            <a:ext cx="10131425" cy="3298004"/>
          </a:xfrm>
        </p:spPr>
        <p:txBody>
          <a:bodyPr>
            <a:normAutofit/>
          </a:bodyPr>
          <a:lstStyle/>
          <a:p>
            <a:pPr>
              <a:spcAft>
                <a:spcPts val="1600"/>
              </a:spcAft>
            </a:pPr>
            <a:r>
              <a:rPr lang="en-US" sz="2000" dirty="0" smtClean="0"/>
              <a:t>Each </a:t>
            </a:r>
            <a:r>
              <a:rPr lang="en-US" sz="2000" dirty="0"/>
              <a:t>request and response must have a </a:t>
            </a:r>
            <a:r>
              <a:rPr lang="en-US" sz="2000" dirty="0" smtClean="0"/>
              <a:t>jsonrpc member </a:t>
            </a:r>
            <a:r>
              <a:rPr lang="en-US" sz="2000" dirty="0"/>
              <a:t>that indicates the version of the spec being used, 2.0 in this </a:t>
            </a:r>
            <a:r>
              <a:rPr lang="en-US" sz="2000" dirty="0" smtClean="0"/>
              <a:t>case</a:t>
            </a:r>
          </a:p>
          <a:p>
            <a:pPr>
              <a:spcAft>
                <a:spcPts val="1600"/>
              </a:spcAft>
            </a:pPr>
            <a:r>
              <a:rPr lang="en-US" sz="2000" dirty="0" smtClean="0"/>
              <a:t>If </a:t>
            </a:r>
            <a:r>
              <a:rPr lang="en-US" sz="2000" dirty="0"/>
              <a:t>the client is interested in the response, an id field must be supplied (otherwise, the request is considered to be a notification), the server must respond with the same id number provided by the client so that requests and responses can be </a:t>
            </a:r>
            <a:r>
              <a:rPr lang="en-US" sz="2000" dirty="0" smtClean="0"/>
              <a:t>correlated</a:t>
            </a:r>
          </a:p>
          <a:p>
            <a:pPr>
              <a:spcAft>
                <a:spcPts val="1600"/>
              </a:spcAft>
            </a:pPr>
            <a:r>
              <a:rPr lang="en-US" sz="2000" dirty="0" smtClean="0"/>
              <a:t>Procedure </a:t>
            </a:r>
            <a:r>
              <a:rPr lang="en-US" sz="2000" dirty="0"/>
              <a:t>calls may be batched by supplying an array of request objects, rather than a single request object. This is where the id field becomes important</a:t>
            </a:r>
          </a:p>
        </p:txBody>
      </p:sp>
      <p:sp>
        <p:nvSpPr>
          <p:cNvPr id="4" name="TextBox 3"/>
          <p:cNvSpPr txBox="1"/>
          <p:nvPr/>
        </p:nvSpPr>
        <p:spPr>
          <a:xfrm>
            <a:off x="914400" y="5219272"/>
            <a:ext cx="8054939" cy="523220"/>
          </a:xfrm>
          <a:prstGeom prst="rect">
            <a:avLst/>
          </a:prstGeom>
          <a:noFill/>
        </p:spPr>
        <p:txBody>
          <a:bodyPr wrap="square" rtlCol="0">
            <a:spAutoFit/>
          </a:bodyPr>
          <a:lstStyle/>
          <a:p>
            <a:r>
              <a:rPr lang="en-US" sz="2800" dirty="0">
                <a:hlinkClick r:id="rId2"/>
              </a:rPr>
              <a:t>JSON-RPC 2.0 </a:t>
            </a:r>
            <a:r>
              <a:rPr lang="en-US" sz="2800" dirty="0" smtClean="0">
                <a:hlinkClick r:id="rId2"/>
              </a:rPr>
              <a:t>Specification</a:t>
            </a:r>
            <a:endParaRPr lang="en-US" sz="2800" dirty="0"/>
          </a:p>
        </p:txBody>
      </p:sp>
    </p:spTree>
    <p:extLst>
      <p:ext uri="{BB962C8B-B14F-4D97-AF65-F5344CB8AC3E}">
        <p14:creationId xmlns:p14="http://schemas.microsoft.com/office/powerpoint/2010/main" val="10951448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0"/>
            <a:ext cx="10131425" cy="909387"/>
          </a:xfrm>
        </p:spPr>
        <p:txBody>
          <a:bodyPr/>
          <a:lstStyle/>
          <a:p>
            <a:r>
              <a:rPr lang="en-US" dirty="0" smtClean="0"/>
              <a:t>JSON-RPC</a:t>
            </a:r>
            <a:r>
              <a:rPr lang="en-US" cap="none" dirty="0" smtClean="0"/>
              <a:t>s</a:t>
            </a:r>
            <a:r>
              <a:rPr lang="en-US" dirty="0" smtClean="0"/>
              <a:t> </a:t>
            </a:r>
            <a:r>
              <a:rPr lang="en-US" dirty="0" smtClean="0"/>
              <a:t>IN THE WILD</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366" y="2993457"/>
            <a:ext cx="3875658" cy="3503595"/>
          </a:xfrm>
          <a:prstGeom prst="rect">
            <a:avLst/>
          </a:prstGeom>
        </p:spPr>
      </p:pic>
      <p:sp>
        <p:nvSpPr>
          <p:cNvPr id="5" name="TextBox 4"/>
          <p:cNvSpPr txBox="1"/>
          <p:nvPr/>
        </p:nvSpPr>
        <p:spPr>
          <a:xfrm>
            <a:off x="685801" y="1518987"/>
            <a:ext cx="7997792" cy="1200329"/>
          </a:xfrm>
          <a:prstGeom prst="rect">
            <a:avLst/>
          </a:prstGeom>
          <a:noFill/>
        </p:spPr>
        <p:txBody>
          <a:bodyPr wrap="square" rtlCol="0">
            <a:spAutoFit/>
          </a:bodyPr>
          <a:lstStyle/>
          <a:p>
            <a:pPr marL="285750" indent="-285750">
              <a:buFont typeface="Arial" charset="0"/>
              <a:buChar char="•"/>
            </a:pPr>
            <a:r>
              <a:rPr lang="en-US" dirty="0" smtClean="0"/>
              <a:t>The Slack Web API is an RPC-like API</a:t>
            </a:r>
          </a:p>
          <a:p>
            <a:pPr marL="285750" indent="-285750">
              <a:buFont typeface="Arial" charset="0"/>
              <a:buChar char="•"/>
            </a:pPr>
            <a:r>
              <a:rPr lang="en-US" dirty="0" smtClean="0"/>
              <a:t>It’s not completely true to the JSON-RPC spec, but it is a platform we are all familiar with</a:t>
            </a:r>
          </a:p>
          <a:p>
            <a:pPr marL="285750" indent="-285750">
              <a:buFont typeface="Arial" charset="0"/>
              <a:buChar char="•"/>
            </a:pPr>
            <a:r>
              <a:rPr lang="en-US" dirty="0"/>
              <a:t>Documentation available at </a:t>
            </a:r>
            <a:r>
              <a:rPr lang="en-US" dirty="0">
                <a:hlinkClick r:id="rId3"/>
              </a:rPr>
              <a:t>https://</a:t>
            </a:r>
            <a:r>
              <a:rPr lang="en-US" dirty="0" smtClean="0">
                <a:hlinkClick r:id="rId3"/>
              </a:rPr>
              <a:t>api.slack.com/web</a:t>
            </a:r>
            <a:endParaRPr lang="en-US" dirty="0" smtClean="0"/>
          </a:p>
        </p:txBody>
      </p:sp>
    </p:spTree>
    <p:extLst>
      <p:ext uri="{BB962C8B-B14F-4D97-AF65-F5344CB8AC3E}">
        <p14:creationId xmlns:p14="http://schemas.microsoft.com/office/powerpoint/2010/main" val="16162241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9" y="568503"/>
            <a:ext cx="10131425" cy="808235"/>
          </a:xfrm>
        </p:spPr>
        <p:txBody>
          <a:bodyPr/>
          <a:lstStyle/>
          <a:p>
            <a:r>
              <a:rPr lang="en-US" dirty="0" smtClean="0"/>
              <a:t>WHAT IS </a:t>
            </a:r>
            <a:r>
              <a:rPr lang="en-US" cap="none" dirty="0" smtClean="0"/>
              <a:t>GraphQL?</a:t>
            </a:r>
            <a:endParaRPr lang="en-US" cap="none" dirty="0"/>
          </a:p>
        </p:txBody>
      </p:sp>
      <p:sp>
        <p:nvSpPr>
          <p:cNvPr id="3" name="Content Placeholder 2"/>
          <p:cNvSpPr>
            <a:spLocks noGrp="1"/>
          </p:cNvSpPr>
          <p:nvPr>
            <p:ph idx="1"/>
          </p:nvPr>
        </p:nvSpPr>
        <p:spPr>
          <a:xfrm>
            <a:off x="685800" y="1376738"/>
            <a:ext cx="10131425" cy="5167902"/>
          </a:xfrm>
        </p:spPr>
        <p:txBody>
          <a:bodyPr>
            <a:normAutofit/>
          </a:bodyPr>
          <a:lstStyle/>
          <a:p>
            <a:pPr>
              <a:spcAft>
                <a:spcPts val="1600"/>
              </a:spcAft>
            </a:pPr>
            <a:r>
              <a:rPr lang="en-US" sz="2000" dirty="0"/>
              <a:t>Despite the implications from its name, GraphQL is not a query language for graph databases. Rather, it is a query language and runtime for building </a:t>
            </a:r>
            <a:r>
              <a:rPr lang="en-US" sz="2000" dirty="0" smtClean="0"/>
              <a:t>APIs</a:t>
            </a:r>
          </a:p>
          <a:p>
            <a:pPr>
              <a:spcAft>
                <a:spcPts val="1600"/>
              </a:spcAft>
            </a:pPr>
            <a:r>
              <a:rPr lang="en-US" sz="2000" dirty="0" smtClean="0"/>
              <a:t>GraphQL </a:t>
            </a:r>
            <a:r>
              <a:rPr lang="en-US" sz="2000" dirty="0"/>
              <a:t>enables declarative data fetching in which the client can request exactly the data it needs from the API. </a:t>
            </a:r>
            <a:endParaRPr lang="en-US" sz="2000" dirty="0" smtClean="0"/>
          </a:p>
          <a:p>
            <a:pPr>
              <a:spcAft>
                <a:spcPts val="1600"/>
              </a:spcAft>
            </a:pPr>
            <a:r>
              <a:rPr lang="en-US" sz="2000" dirty="0" smtClean="0"/>
              <a:t>Rather </a:t>
            </a:r>
            <a:r>
              <a:rPr lang="en-US" sz="2000" dirty="0"/>
              <a:t>than having multiple endpoints that each expose fixed data structures, a GraphQL API exposes only a single endpoint and responds with precisely the data requested by the client. Pretty neat</a:t>
            </a:r>
            <a:r>
              <a:rPr lang="en-US" sz="2000" dirty="0" smtClean="0"/>
              <a:t>!</a:t>
            </a:r>
          </a:p>
          <a:p>
            <a:pPr>
              <a:spcAft>
                <a:spcPts val="1600"/>
              </a:spcAft>
            </a:pPr>
            <a:r>
              <a:rPr lang="en-US" sz="2000" dirty="0"/>
              <a:t>GraphQL itself is not a database, rather it is a query language for APIs, not databases, and is thus database agnostic and can be used in any context where APIs are used.</a:t>
            </a:r>
            <a:endParaRPr lang="en-US" sz="2000" dirty="0" smtClean="0"/>
          </a:p>
          <a:p>
            <a:pPr>
              <a:spcAft>
                <a:spcPts val="1600"/>
              </a:spcAft>
            </a:pPr>
            <a:endParaRPr lang="en-US" sz="2200" dirty="0"/>
          </a:p>
        </p:txBody>
      </p:sp>
    </p:spTree>
    <p:extLst>
      <p:ext uri="{BB962C8B-B14F-4D97-AF65-F5344CB8AC3E}">
        <p14:creationId xmlns:p14="http://schemas.microsoft.com/office/powerpoint/2010/main" val="5668196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9299" y="0"/>
            <a:ext cx="10131425" cy="1456267"/>
          </a:xfrm>
        </p:spPr>
        <p:txBody>
          <a:bodyPr/>
          <a:lstStyle/>
          <a:p>
            <a:r>
              <a:rPr lang="en-US" dirty="0"/>
              <a:t>About the speaker</a:t>
            </a:r>
          </a:p>
        </p:txBody>
      </p:sp>
      <p:sp>
        <p:nvSpPr>
          <p:cNvPr id="3" name="Content Placeholder 2"/>
          <p:cNvSpPr>
            <a:spLocks noGrp="1"/>
          </p:cNvSpPr>
          <p:nvPr>
            <p:ph idx="1"/>
          </p:nvPr>
        </p:nvSpPr>
        <p:spPr>
          <a:xfrm>
            <a:off x="862013" y="1438858"/>
            <a:ext cx="9905999" cy="4890497"/>
          </a:xfrm>
        </p:spPr>
        <p:txBody>
          <a:bodyPr>
            <a:noAutofit/>
          </a:bodyPr>
          <a:lstStyle/>
          <a:p>
            <a:r>
              <a:rPr lang="en-US" sz="2800" dirty="0"/>
              <a:t>Bryce Jech</a:t>
            </a:r>
          </a:p>
          <a:p>
            <a:pPr lvl="1"/>
            <a:r>
              <a:rPr lang="en-US" sz="2400" dirty="0"/>
              <a:t>Web Developer at the Oklahoma State University Foundation</a:t>
            </a:r>
          </a:p>
          <a:p>
            <a:pPr lvl="1"/>
            <a:r>
              <a:rPr lang="en-US" sz="2400" dirty="0"/>
              <a:t>Developing web and network applications for 5</a:t>
            </a:r>
            <a:r>
              <a:rPr lang="en-US" sz="2400" dirty="0" smtClean="0"/>
              <a:t> </a:t>
            </a:r>
            <a:r>
              <a:rPr lang="en-US" sz="2400" dirty="0"/>
              <a:t>years</a:t>
            </a:r>
          </a:p>
          <a:p>
            <a:pPr lvl="1"/>
            <a:r>
              <a:rPr lang="en-US" sz="2400" dirty="0"/>
              <a:t>Previously worked for a WISP as a web and network programmer (Python)</a:t>
            </a:r>
          </a:p>
          <a:p>
            <a:pPr lvl="1"/>
            <a:r>
              <a:rPr lang="en-US" sz="2400" dirty="0"/>
              <a:t>Slack display name: @</a:t>
            </a:r>
            <a:r>
              <a:rPr lang="en-US" sz="2400" dirty="0" err="1" smtClean="0"/>
              <a:t>pyguy</a:t>
            </a:r>
            <a:endParaRPr lang="en-US" sz="2400" dirty="0"/>
          </a:p>
          <a:p>
            <a:pPr lvl="1"/>
            <a:r>
              <a:rPr lang="en-US" sz="2400" dirty="0"/>
              <a:t>Github: </a:t>
            </a:r>
            <a:r>
              <a:rPr lang="en-US" sz="2400" dirty="0">
                <a:hlinkClick r:id="rId2"/>
              </a:rPr>
              <a:t>https://</a:t>
            </a:r>
            <a:r>
              <a:rPr lang="en-US" sz="2400" dirty="0" smtClean="0">
                <a:hlinkClick r:id="rId2"/>
              </a:rPr>
              <a:t>github.com/brycejech</a:t>
            </a:r>
            <a:endParaRPr lang="en-US" sz="2400" dirty="0" smtClean="0"/>
          </a:p>
          <a:p>
            <a:pPr lvl="1"/>
            <a:r>
              <a:rPr lang="en-US" sz="2400" dirty="0" smtClean="0"/>
              <a:t>LinkedIn</a:t>
            </a:r>
            <a:r>
              <a:rPr lang="en-US" sz="2400" dirty="0"/>
              <a:t>: </a:t>
            </a:r>
            <a:r>
              <a:rPr lang="en-US" sz="2400" dirty="0">
                <a:hlinkClick r:id="rId3"/>
              </a:rPr>
              <a:t>https://www.linkedin.com/in/brycejech</a:t>
            </a:r>
            <a:r>
              <a:rPr lang="en-US" sz="2400" dirty="0" smtClean="0">
                <a:hlinkClick r:id="rId3"/>
              </a:rPr>
              <a:t>/</a:t>
            </a:r>
            <a:endParaRPr lang="en-US" sz="2400" dirty="0" smtClean="0"/>
          </a:p>
          <a:p>
            <a:pPr lvl="1"/>
            <a:r>
              <a:rPr lang="en-US" sz="2400" dirty="0"/>
              <a:t>Twitter: @</a:t>
            </a:r>
            <a:r>
              <a:rPr lang="en-US" sz="2400" dirty="0" err="1"/>
              <a:t>brycejech</a:t>
            </a:r>
            <a:endParaRPr lang="en-US" sz="2400" dirty="0"/>
          </a:p>
          <a:p>
            <a:pPr lvl="1"/>
            <a:r>
              <a:rPr lang="en-US" sz="2400" dirty="0"/>
              <a:t>Hobbies: Foosball, longboarding, gardening, </a:t>
            </a:r>
            <a:r>
              <a:rPr lang="en-US" sz="2400" dirty="0" smtClean="0"/>
              <a:t>cooking</a:t>
            </a:r>
            <a:endParaRPr lang="en-US" sz="24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75512" y="3485867"/>
            <a:ext cx="2410423" cy="3300213"/>
          </a:xfrm>
          <a:prstGeom prst="rect">
            <a:avLst/>
          </a:prstGeom>
        </p:spPr>
      </p:pic>
    </p:spTree>
    <p:extLst>
      <p:ext uri="{BB962C8B-B14F-4D97-AF65-F5344CB8AC3E}">
        <p14:creationId xmlns:p14="http://schemas.microsoft.com/office/powerpoint/2010/main" val="19260704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is g</a:t>
            </a:r>
            <a:r>
              <a:rPr lang="en-US" cap="none" dirty="0" smtClean="0"/>
              <a:t>raph</a:t>
            </a:r>
            <a:r>
              <a:rPr lang="en-US" dirty="0" smtClean="0"/>
              <a:t>ql useful?</a:t>
            </a:r>
            <a:endParaRPr lang="en-US" dirty="0"/>
          </a:p>
        </p:txBody>
      </p:sp>
      <p:sp>
        <p:nvSpPr>
          <p:cNvPr id="3" name="Content Placeholder 2"/>
          <p:cNvSpPr>
            <a:spLocks noGrp="1"/>
          </p:cNvSpPr>
          <p:nvPr>
            <p:ph idx="1"/>
          </p:nvPr>
        </p:nvSpPr>
        <p:spPr>
          <a:xfrm>
            <a:off x="685801" y="2142067"/>
            <a:ext cx="10131425" cy="3940234"/>
          </a:xfrm>
        </p:spPr>
        <p:txBody>
          <a:bodyPr>
            <a:normAutofit/>
          </a:bodyPr>
          <a:lstStyle/>
          <a:p>
            <a:r>
              <a:rPr lang="en-US" sz="2400" dirty="0" smtClean="0"/>
              <a:t>GraphQL is </a:t>
            </a:r>
            <a:r>
              <a:rPr lang="en-US" sz="2400" dirty="0"/>
              <a:t>especially useful for limiting the number of round trips to the API by the client and also limiting the overall amount of network traffic. Only the requested data is being transferred over the network, and all at once, rather than clients having to query multiple API endpoints to build up a full picture of the data they need</a:t>
            </a:r>
          </a:p>
          <a:p>
            <a:pPr lvl="1"/>
            <a:r>
              <a:rPr lang="en-US" sz="2200" dirty="0"/>
              <a:t>This not only has the benefit of providing greater application performance, due to the lower amount of network requests, but can also tremendously simplify our application code, especially in situations where requests are dependent on one another</a:t>
            </a:r>
          </a:p>
          <a:p>
            <a:endParaRPr lang="en-US" sz="2000" dirty="0"/>
          </a:p>
        </p:txBody>
      </p:sp>
    </p:spTree>
    <p:extLst>
      <p:ext uri="{BB962C8B-B14F-4D97-AF65-F5344CB8AC3E}">
        <p14:creationId xmlns:p14="http://schemas.microsoft.com/office/powerpoint/2010/main" val="12712438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208908"/>
            <a:ext cx="10131425" cy="756863"/>
          </a:xfrm>
        </p:spPr>
        <p:txBody>
          <a:bodyPr/>
          <a:lstStyle/>
          <a:p>
            <a:r>
              <a:rPr lang="en-US" dirty="0" smtClean="0"/>
              <a:t>G</a:t>
            </a:r>
            <a:r>
              <a:rPr lang="en-US" cap="none" dirty="0" smtClean="0"/>
              <a:t>raph</a:t>
            </a:r>
            <a:r>
              <a:rPr lang="en-US" dirty="0" smtClean="0"/>
              <a:t>ql requests</a:t>
            </a:r>
            <a:endParaRPr lang="en-US" dirty="0"/>
          </a:p>
        </p:txBody>
      </p:sp>
      <p:sp>
        <p:nvSpPr>
          <p:cNvPr id="3" name="Content Placeholder 2"/>
          <p:cNvSpPr>
            <a:spLocks noGrp="1"/>
          </p:cNvSpPr>
          <p:nvPr>
            <p:ph idx="1"/>
          </p:nvPr>
        </p:nvSpPr>
        <p:spPr>
          <a:xfrm>
            <a:off x="685801" y="1357253"/>
            <a:ext cx="5458145" cy="642230"/>
          </a:xfrm>
        </p:spPr>
        <p:txBody>
          <a:bodyPr>
            <a:normAutofit/>
          </a:bodyPr>
          <a:lstStyle/>
          <a:p>
            <a:pPr marL="0" indent="0">
              <a:buNone/>
            </a:pPr>
            <a:r>
              <a:rPr lang="en-US" sz="2400" dirty="0"/>
              <a:t>Consider the following GraphQL Schema: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1" y="2123932"/>
            <a:ext cx="5429250" cy="3041650"/>
          </a:xfrm>
          <a:prstGeom prst="rect">
            <a:avLst/>
          </a:prstGeom>
        </p:spPr>
      </p:pic>
      <p:sp>
        <p:nvSpPr>
          <p:cNvPr id="5" name="TextBox 4"/>
          <p:cNvSpPr txBox="1"/>
          <p:nvPr/>
        </p:nvSpPr>
        <p:spPr>
          <a:xfrm>
            <a:off x="685801" y="5414481"/>
            <a:ext cx="5429250" cy="923330"/>
          </a:xfrm>
          <a:prstGeom prst="rect">
            <a:avLst/>
          </a:prstGeom>
          <a:noFill/>
        </p:spPr>
        <p:txBody>
          <a:bodyPr wrap="square" rtlCol="0">
            <a:spAutoFit/>
          </a:bodyPr>
          <a:lstStyle/>
          <a:p>
            <a:r>
              <a:rPr lang="en-US" dirty="0"/>
              <a:t>In </a:t>
            </a:r>
            <a:r>
              <a:rPr lang="en-US" dirty="0" smtClean="0"/>
              <a:t>this schema</a:t>
            </a:r>
            <a:r>
              <a:rPr lang="en-US" dirty="0"/>
              <a:t>, we've defined a Book type and a Query type. The Query type will be our entry point into the GraphQL service.</a:t>
            </a:r>
          </a:p>
        </p:txBody>
      </p:sp>
      <p:sp>
        <p:nvSpPr>
          <p:cNvPr id="6" name="TextBox 5"/>
          <p:cNvSpPr txBox="1"/>
          <p:nvPr/>
        </p:nvSpPr>
        <p:spPr>
          <a:xfrm>
            <a:off x="6739847" y="1459995"/>
            <a:ext cx="5085708" cy="923330"/>
          </a:xfrm>
          <a:prstGeom prst="rect">
            <a:avLst/>
          </a:prstGeom>
          <a:noFill/>
        </p:spPr>
        <p:txBody>
          <a:bodyPr wrap="square" rtlCol="0">
            <a:spAutoFit/>
          </a:bodyPr>
          <a:lstStyle/>
          <a:p>
            <a:r>
              <a:rPr lang="en-US" dirty="0"/>
              <a:t>In order to use the </a:t>
            </a:r>
            <a:r>
              <a:rPr lang="en-US" dirty="0" err="1"/>
              <a:t>booksByTitle</a:t>
            </a:r>
            <a:r>
              <a:rPr lang="en-US" dirty="0"/>
              <a:t> query that we created, we would send a request with a body that looks like this: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9847" y="2383325"/>
            <a:ext cx="3632200" cy="2076450"/>
          </a:xfrm>
          <a:prstGeom prst="rect">
            <a:avLst/>
          </a:prstGeom>
        </p:spPr>
      </p:pic>
    </p:spTree>
    <p:extLst>
      <p:ext uri="{BB962C8B-B14F-4D97-AF65-F5344CB8AC3E}">
        <p14:creationId xmlns:p14="http://schemas.microsoft.com/office/powerpoint/2010/main" val="6359367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8" y="0"/>
            <a:ext cx="10131425" cy="658402"/>
          </a:xfrm>
        </p:spPr>
        <p:txBody>
          <a:bodyPr/>
          <a:lstStyle/>
          <a:p>
            <a:r>
              <a:rPr lang="en-US" dirty="0" smtClean="0"/>
              <a:t>G</a:t>
            </a:r>
            <a:r>
              <a:rPr lang="en-US" cap="none" dirty="0" smtClean="0"/>
              <a:t>raph</a:t>
            </a:r>
            <a:r>
              <a:rPr lang="en-US" dirty="0" smtClean="0"/>
              <a:t>QL responses</a:t>
            </a:r>
            <a:endParaRPr lang="en-US" dirty="0"/>
          </a:p>
        </p:txBody>
      </p:sp>
      <p:sp>
        <p:nvSpPr>
          <p:cNvPr id="3" name="Content Placeholder 2"/>
          <p:cNvSpPr>
            <a:spLocks noGrp="1"/>
          </p:cNvSpPr>
          <p:nvPr>
            <p:ph idx="1"/>
          </p:nvPr>
        </p:nvSpPr>
        <p:spPr>
          <a:xfrm>
            <a:off x="685798" y="672814"/>
            <a:ext cx="10131425" cy="952499"/>
          </a:xfrm>
        </p:spPr>
        <p:txBody>
          <a:bodyPr>
            <a:normAutofit fontScale="92500" lnSpcReduction="10000"/>
          </a:bodyPr>
          <a:lstStyle/>
          <a:p>
            <a:pPr marL="0" indent="0">
              <a:buNone/>
            </a:pPr>
            <a:r>
              <a:rPr lang="en-US" dirty="0"/>
              <a:t>In the previous example, we pass the parameters "JavaScript" and 3 to the </a:t>
            </a:r>
            <a:r>
              <a:rPr lang="en-US" dirty="0" err="1"/>
              <a:t>booksByTitle</a:t>
            </a:r>
            <a:r>
              <a:rPr lang="en-US" dirty="0"/>
              <a:t> query along with the properties we want returned. </a:t>
            </a:r>
            <a:endParaRPr lang="en-US" dirty="0" smtClean="0"/>
          </a:p>
          <a:p>
            <a:pPr marL="0" indent="0">
              <a:buNone/>
            </a:pPr>
            <a:r>
              <a:rPr lang="en-US" dirty="0" smtClean="0"/>
              <a:t>Here </a:t>
            </a:r>
            <a:r>
              <a:rPr lang="en-US" dirty="0"/>
              <a:t>is a response that we may expect from the API:</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798" y="1625313"/>
            <a:ext cx="7080591" cy="5130799"/>
          </a:xfrm>
          <a:prstGeom prst="rect">
            <a:avLst/>
          </a:prstGeom>
        </p:spPr>
      </p:pic>
      <p:sp>
        <p:nvSpPr>
          <p:cNvPr id="5" name="TextBox 4"/>
          <p:cNvSpPr txBox="1"/>
          <p:nvPr/>
        </p:nvSpPr>
        <p:spPr>
          <a:xfrm>
            <a:off x="7921376" y="5555783"/>
            <a:ext cx="3801438" cy="1200329"/>
          </a:xfrm>
          <a:prstGeom prst="rect">
            <a:avLst/>
          </a:prstGeom>
          <a:noFill/>
        </p:spPr>
        <p:txBody>
          <a:bodyPr wrap="square" rtlCol="0">
            <a:spAutoFit/>
          </a:bodyPr>
          <a:lstStyle/>
          <a:p>
            <a:r>
              <a:rPr lang="en-US" i="1" dirty="0" smtClean="0"/>
              <a:t>Note: Line breaks have been added here so the entire response would fit. In reality, these line breaks would not be there.</a:t>
            </a:r>
            <a:endParaRPr lang="en-US" i="1" dirty="0"/>
          </a:p>
        </p:txBody>
      </p:sp>
      <p:sp>
        <p:nvSpPr>
          <p:cNvPr id="6" name="TextBox 5"/>
          <p:cNvSpPr txBox="1"/>
          <p:nvPr/>
        </p:nvSpPr>
        <p:spPr>
          <a:xfrm>
            <a:off x="7921376" y="1515641"/>
            <a:ext cx="3801438" cy="3416320"/>
          </a:xfrm>
          <a:prstGeom prst="rect">
            <a:avLst/>
          </a:prstGeom>
          <a:noFill/>
        </p:spPr>
        <p:txBody>
          <a:bodyPr wrap="square" rtlCol="0">
            <a:spAutoFit/>
          </a:bodyPr>
          <a:lstStyle/>
          <a:p>
            <a:r>
              <a:rPr lang="en-US" dirty="0"/>
              <a:t>As you can see, the API returned only the data we requested although it may have much more information </a:t>
            </a:r>
            <a:r>
              <a:rPr lang="en-US" dirty="0" err="1"/>
              <a:t>availble</a:t>
            </a:r>
            <a:r>
              <a:rPr lang="en-US" dirty="0"/>
              <a:t>. In this particular case, we requested all the data available as declared by the schema, but in a real-world example this is usually not the case</a:t>
            </a:r>
            <a:r>
              <a:rPr lang="en-US" dirty="0" smtClean="0"/>
              <a:t>.</a:t>
            </a:r>
          </a:p>
          <a:p>
            <a:endParaRPr lang="en-US" dirty="0"/>
          </a:p>
          <a:p>
            <a:r>
              <a:rPr lang="en-US" dirty="0" smtClean="0"/>
              <a:t>GraphQL </a:t>
            </a:r>
            <a:r>
              <a:rPr lang="en-US" dirty="0"/>
              <a:t>queries and schemas can get much more complex than this. This example is used simply to illustrate the syntax and return data structure.</a:t>
            </a:r>
          </a:p>
        </p:txBody>
      </p:sp>
    </p:spTree>
    <p:extLst>
      <p:ext uri="{BB962C8B-B14F-4D97-AF65-F5344CB8AC3E}">
        <p14:creationId xmlns:p14="http://schemas.microsoft.com/office/powerpoint/2010/main" val="15379284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1"/>
            <a:ext cx="10131425" cy="849330"/>
          </a:xfrm>
        </p:spPr>
        <p:txBody>
          <a:bodyPr/>
          <a:lstStyle/>
          <a:p>
            <a:r>
              <a:rPr lang="en-US" dirty="0" smtClean="0"/>
              <a:t>Benefits of g</a:t>
            </a:r>
            <a:r>
              <a:rPr lang="en-US" cap="none" dirty="0" smtClean="0"/>
              <a:t>raph</a:t>
            </a:r>
            <a:r>
              <a:rPr lang="en-US" dirty="0" smtClean="0"/>
              <a:t>ql</a:t>
            </a:r>
            <a:endParaRPr lang="en-US" dirty="0"/>
          </a:p>
        </p:txBody>
      </p:sp>
      <p:sp>
        <p:nvSpPr>
          <p:cNvPr id="3" name="Content Placeholder 2"/>
          <p:cNvSpPr>
            <a:spLocks noGrp="1"/>
          </p:cNvSpPr>
          <p:nvPr>
            <p:ph idx="1"/>
          </p:nvPr>
        </p:nvSpPr>
        <p:spPr>
          <a:xfrm>
            <a:off x="685801" y="1458930"/>
            <a:ext cx="10131425" cy="4839127"/>
          </a:xfrm>
        </p:spPr>
        <p:txBody>
          <a:bodyPr>
            <a:normAutofit/>
          </a:bodyPr>
          <a:lstStyle/>
          <a:p>
            <a:r>
              <a:rPr lang="en-US" sz="2000" dirty="0"/>
              <a:t>Schema / Type </a:t>
            </a:r>
            <a:r>
              <a:rPr lang="en-US" sz="2000" dirty="0" smtClean="0"/>
              <a:t>System</a:t>
            </a:r>
          </a:p>
          <a:p>
            <a:pPr lvl="1"/>
            <a:r>
              <a:rPr lang="en-US" sz="1800" dirty="0" smtClean="0"/>
              <a:t>GraphQL </a:t>
            </a:r>
            <a:r>
              <a:rPr lang="en-US" sz="1800" dirty="0"/>
              <a:t>requires schema built with a strict type system. This allows developers to know exactly what types of data are available, and the format they are </a:t>
            </a:r>
            <a:r>
              <a:rPr lang="en-US" sz="1800" dirty="0" smtClean="0"/>
              <a:t>in</a:t>
            </a:r>
          </a:p>
          <a:p>
            <a:pPr lvl="1"/>
            <a:endParaRPr lang="en-US" sz="1800" dirty="0" smtClean="0"/>
          </a:p>
          <a:p>
            <a:r>
              <a:rPr lang="en-US" sz="2000" dirty="0" smtClean="0"/>
              <a:t>Request </a:t>
            </a:r>
            <a:r>
              <a:rPr lang="en-US" sz="2000" dirty="0"/>
              <a:t>Only Needed </a:t>
            </a:r>
            <a:r>
              <a:rPr lang="en-US" sz="2000" dirty="0" smtClean="0"/>
              <a:t>Data</a:t>
            </a:r>
          </a:p>
          <a:p>
            <a:pPr lvl="1"/>
            <a:r>
              <a:rPr lang="en-US" sz="1800" dirty="0" smtClean="0"/>
              <a:t>Since </a:t>
            </a:r>
            <a:r>
              <a:rPr lang="en-US" sz="1800" dirty="0"/>
              <a:t>queries can precisely define the data needed at query time, all data required to render a view can be requested in a single request. This reduces the total number of API requests and, thusly, application </a:t>
            </a:r>
            <a:r>
              <a:rPr lang="en-US" sz="1800" dirty="0" smtClean="0"/>
              <a:t>latency</a:t>
            </a:r>
          </a:p>
          <a:p>
            <a:pPr lvl="1"/>
            <a:endParaRPr lang="en-US" sz="1800" dirty="0" smtClean="0"/>
          </a:p>
          <a:p>
            <a:r>
              <a:rPr lang="en-US" sz="2000" dirty="0" smtClean="0"/>
              <a:t>Wraps </a:t>
            </a:r>
            <a:r>
              <a:rPr lang="en-US" sz="2000" dirty="0"/>
              <a:t>Existing Data </a:t>
            </a:r>
            <a:r>
              <a:rPr lang="en-US" sz="2000" dirty="0" smtClean="0"/>
              <a:t>Services</a:t>
            </a:r>
          </a:p>
          <a:p>
            <a:pPr lvl="1"/>
            <a:r>
              <a:rPr lang="en-US" sz="1800" dirty="0" smtClean="0"/>
              <a:t>GraphQL </a:t>
            </a:r>
            <a:r>
              <a:rPr lang="en-US" sz="1800" dirty="0"/>
              <a:t>can work with any database or data layer. This allows a single GraphQL service to load data from multiple sources in a single request</a:t>
            </a:r>
          </a:p>
        </p:txBody>
      </p:sp>
    </p:spTree>
    <p:extLst>
      <p:ext uri="{BB962C8B-B14F-4D97-AF65-F5344CB8AC3E}">
        <p14:creationId xmlns:p14="http://schemas.microsoft.com/office/powerpoint/2010/main" val="9163763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0"/>
            <a:ext cx="10131425" cy="834189"/>
          </a:xfrm>
        </p:spPr>
        <p:txBody>
          <a:bodyPr/>
          <a:lstStyle/>
          <a:p>
            <a:r>
              <a:rPr lang="en-US" dirty="0" smtClean="0"/>
              <a:t>G</a:t>
            </a:r>
            <a:r>
              <a:rPr lang="en-US" cap="none" dirty="0" smtClean="0"/>
              <a:t>raph</a:t>
            </a:r>
            <a:r>
              <a:rPr lang="en-US" dirty="0" smtClean="0"/>
              <a:t>ql in the wild</a:t>
            </a:r>
            <a:endParaRPr lang="en-US" dirty="0"/>
          </a:p>
        </p:txBody>
      </p:sp>
      <p:sp>
        <p:nvSpPr>
          <p:cNvPr id="3" name="Content Placeholder 2"/>
          <p:cNvSpPr>
            <a:spLocks noGrp="1"/>
          </p:cNvSpPr>
          <p:nvPr>
            <p:ph idx="1"/>
          </p:nvPr>
        </p:nvSpPr>
        <p:spPr>
          <a:xfrm>
            <a:off x="685801" y="1443789"/>
            <a:ext cx="5185610" cy="1053520"/>
          </a:xfrm>
        </p:spPr>
        <p:txBody>
          <a:bodyPr/>
          <a:lstStyle/>
          <a:p>
            <a:r>
              <a:rPr lang="en-US" dirty="0" smtClean="0"/>
              <a:t>The Facebook Graph API is a GraphQL API</a:t>
            </a:r>
          </a:p>
          <a:p>
            <a:r>
              <a:rPr lang="en-US" dirty="0" smtClean="0">
                <a:hlinkClick r:id="rId2"/>
              </a:rPr>
              <a:t>https</a:t>
            </a:r>
            <a:r>
              <a:rPr lang="en-US" dirty="0">
                <a:hlinkClick r:id="rId2"/>
              </a:rPr>
              <a:t>://developers.facebook.com/docs/graph-api</a:t>
            </a:r>
            <a:r>
              <a:rPr lang="en-US" dirty="0" smtClean="0">
                <a:hlinkClick r:id="rId2"/>
              </a:rPr>
              <a:t>/</a:t>
            </a:r>
            <a:endParaRPr lang="en-US" dirty="0" smtClean="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4010" y="2497309"/>
            <a:ext cx="2689191" cy="2646618"/>
          </a:xfrm>
          <a:prstGeom prst="rect">
            <a:avLst/>
          </a:prstGeom>
        </p:spPr>
      </p:pic>
      <p:sp>
        <p:nvSpPr>
          <p:cNvPr id="7" name="TextBox 6"/>
          <p:cNvSpPr txBox="1"/>
          <p:nvPr/>
        </p:nvSpPr>
        <p:spPr>
          <a:xfrm>
            <a:off x="6314173" y="1570439"/>
            <a:ext cx="5496025" cy="800219"/>
          </a:xfrm>
          <a:prstGeom prst="rect">
            <a:avLst/>
          </a:prstGeom>
          <a:noFill/>
        </p:spPr>
        <p:txBody>
          <a:bodyPr wrap="square" rtlCol="0">
            <a:spAutoFit/>
          </a:bodyPr>
          <a:lstStyle/>
          <a:p>
            <a:pPr marL="285750" indent="-285750">
              <a:spcAft>
                <a:spcPts val="1000"/>
              </a:spcAft>
              <a:buFont typeface="Arial" charset="0"/>
              <a:buChar char="•"/>
            </a:pPr>
            <a:r>
              <a:rPr lang="en-US" dirty="0" smtClean="0"/>
              <a:t>GitHub v4 API is also GraphQL</a:t>
            </a:r>
          </a:p>
          <a:p>
            <a:pPr marL="285750" indent="-285750">
              <a:spcAft>
                <a:spcPts val="1000"/>
              </a:spcAft>
              <a:buFont typeface="Arial" charset="0"/>
              <a:buChar char="•"/>
            </a:pPr>
            <a:r>
              <a:rPr lang="en-US" dirty="0">
                <a:hlinkClick r:id="rId4"/>
              </a:rPr>
              <a:t>https://developer.github.com/v4</a:t>
            </a:r>
            <a:r>
              <a:rPr lang="en-US" dirty="0" smtClean="0">
                <a:hlinkClick r:id="rId4"/>
              </a:rPr>
              <a:t>/</a:t>
            </a:r>
            <a:endParaRPr lang="en-US" dirty="0" smtClean="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8718" y="2220858"/>
            <a:ext cx="3251200" cy="3251200"/>
          </a:xfrm>
          <a:prstGeom prst="rect">
            <a:avLst/>
          </a:prstGeom>
        </p:spPr>
      </p:pic>
    </p:spTree>
    <p:extLst>
      <p:ext uri="{BB962C8B-B14F-4D97-AF65-F5344CB8AC3E}">
        <p14:creationId xmlns:p14="http://schemas.microsoft.com/office/powerpoint/2010/main" val="645756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1"/>
            <a:ext cx="10131425" cy="705492"/>
          </a:xfrm>
        </p:spPr>
        <p:txBody>
          <a:bodyPr/>
          <a:lstStyle/>
          <a:p>
            <a:r>
              <a:rPr lang="en-US" dirty="0" smtClean="0"/>
              <a:t>What benefits does an http api provide?</a:t>
            </a:r>
            <a:endParaRPr lang="en-US" dirty="0"/>
          </a:p>
        </p:txBody>
      </p:sp>
      <p:sp>
        <p:nvSpPr>
          <p:cNvPr id="3" name="Content Placeholder 2"/>
          <p:cNvSpPr>
            <a:spLocks noGrp="1"/>
          </p:cNvSpPr>
          <p:nvPr>
            <p:ph idx="1"/>
          </p:nvPr>
        </p:nvSpPr>
        <p:spPr>
          <a:xfrm>
            <a:off x="685801" y="1315093"/>
            <a:ext cx="10131425" cy="5280916"/>
          </a:xfrm>
        </p:spPr>
        <p:txBody>
          <a:bodyPr>
            <a:normAutofit/>
          </a:bodyPr>
          <a:lstStyle/>
          <a:p>
            <a:pPr marL="0" indent="0">
              <a:buNone/>
            </a:pPr>
            <a:r>
              <a:rPr lang="en-US" sz="2400" dirty="0"/>
              <a:t>Regardless of whether your API is RESTful or RPC based, it still provides a lot of </a:t>
            </a:r>
            <a:r>
              <a:rPr lang="en-US" sz="2400" dirty="0" smtClean="0"/>
              <a:t>benefits</a:t>
            </a:r>
          </a:p>
          <a:p>
            <a:r>
              <a:rPr lang="en-US" sz="2400" dirty="0" smtClean="0"/>
              <a:t>Loose </a:t>
            </a:r>
            <a:r>
              <a:rPr lang="en-US" sz="2400" dirty="0"/>
              <a:t>coupling between client and </a:t>
            </a:r>
            <a:r>
              <a:rPr lang="en-US" sz="2400" dirty="0" smtClean="0"/>
              <a:t>server</a:t>
            </a:r>
          </a:p>
          <a:p>
            <a:r>
              <a:rPr lang="en-US" sz="2400" dirty="0" smtClean="0"/>
              <a:t>Client </a:t>
            </a:r>
            <a:r>
              <a:rPr lang="en-US" sz="2400" dirty="0"/>
              <a:t>software is extremely resilient to changes on the </a:t>
            </a:r>
            <a:r>
              <a:rPr lang="en-US" sz="2400" dirty="0" smtClean="0"/>
              <a:t>server</a:t>
            </a:r>
          </a:p>
          <a:p>
            <a:r>
              <a:rPr lang="en-US" sz="2400" dirty="0" smtClean="0"/>
              <a:t>Uses </a:t>
            </a:r>
            <a:r>
              <a:rPr lang="en-US" sz="2400" dirty="0"/>
              <a:t>less resources (compared to similar technologies such as SOAP</a:t>
            </a:r>
            <a:r>
              <a:rPr lang="en-US" sz="2400" dirty="0" smtClean="0"/>
              <a:t>)</a:t>
            </a:r>
          </a:p>
          <a:p>
            <a:r>
              <a:rPr lang="en-US" sz="2400" dirty="0" smtClean="0"/>
              <a:t>Performance</a:t>
            </a:r>
            <a:r>
              <a:rPr lang="en-US" sz="2400" dirty="0"/>
              <a:t>, </a:t>
            </a:r>
            <a:r>
              <a:rPr lang="en-US" sz="2400" dirty="0" smtClean="0"/>
              <a:t>scalability</a:t>
            </a:r>
          </a:p>
          <a:p>
            <a:r>
              <a:rPr lang="en-US" sz="2400" dirty="0" err="1" smtClean="0"/>
              <a:t>Cachable</a:t>
            </a:r>
            <a:r>
              <a:rPr lang="en-US" sz="2400" dirty="0" smtClean="0"/>
              <a:t> </a:t>
            </a:r>
            <a:r>
              <a:rPr lang="en-US" sz="2400" dirty="0"/>
              <a:t>(reads</a:t>
            </a:r>
            <a:r>
              <a:rPr lang="en-US" sz="2400" dirty="0" smtClean="0"/>
              <a:t>)</a:t>
            </a:r>
          </a:p>
          <a:p>
            <a:r>
              <a:rPr lang="en-US" sz="2400" dirty="0" smtClean="0"/>
              <a:t>Permits </a:t>
            </a:r>
            <a:r>
              <a:rPr lang="en-US" sz="2400" dirty="0"/>
              <a:t>different data formats (JSON, XML</a:t>
            </a:r>
            <a:r>
              <a:rPr lang="en-US" sz="2400" dirty="0" smtClean="0"/>
              <a:t>)</a:t>
            </a:r>
          </a:p>
          <a:p>
            <a:pPr lvl="1"/>
            <a:r>
              <a:rPr lang="en-US" sz="2000" dirty="0" smtClean="0"/>
              <a:t>JSON </a:t>
            </a:r>
            <a:r>
              <a:rPr lang="en-US" sz="2000" dirty="0"/>
              <a:t>has been the de facto standard for some time; it parses faster than XML (less overhead) and is generally a better fit for data transfer.</a:t>
            </a:r>
          </a:p>
        </p:txBody>
      </p:sp>
    </p:spTree>
    <p:extLst>
      <p:ext uri="{BB962C8B-B14F-4D97-AF65-F5344CB8AC3E}">
        <p14:creationId xmlns:p14="http://schemas.microsoft.com/office/powerpoint/2010/main" val="11505369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0"/>
            <a:ext cx="10131425" cy="900701"/>
          </a:xfrm>
        </p:spPr>
        <p:txBody>
          <a:bodyPr/>
          <a:lstStyle/>
          <a:p>
            <a:r>
              <a:rPr lang="en-US" dirty="0" smtClean="0"/>
              <a:t>Using api</a:t>
            </a:r>
            <a:r>
              <a:rPr lang="en-US" cap="none" dirty="0" smtClean="0"/>
              <a:t>s</a:t>
            </a:r>
            <a:endParaRPr lang="en-US" dirty="0"/>
          </a:p>
        </p:txBody>
      </p:sp>
      <p:sp>
        <p:nvSpPr>
          <p:cNvPr id="3" name="Content Placeholder 2"/>
          <p:cNvSpPr>
            <a:spLocks noGrp="1"/>
          </p:cNvSpPr>
          <p:nvPr>
            <p:ph idx="1"/>
          </p:nvPr>
        </p:nvSpPr>
        <p:spPr>
          <a:xfrm>
            <a:off x="685801" y="1684963"/>
            <a:ext cx="10131425" cy="4106238"/>
          </a:xfrm>
        </p:spPr>
        <p:txBody>
          <a:bodyPr>
            <a:normAutofit/>
          </a:bodyPr>
          <a:lstStyle/>
          <a:p>
            <a:pPr marL="0" indent="0">
              <a:buNone/>
            </a:pPr>
            <a:r>
              <a:rPr lang="en-US" sz="2000" dirty="0"/>
              <a:t>In order to use HTTP APIs from the browser, we need a way to make an HTTP request. Several methods exist, such as jQuery's </a:t>
            </a:r>
            <a:r>
              <a:rPr lang="en-US" sz="2000" dirty="0" smtClean="0"/>
              <a:t>ajax </a:t>
            </a:r>
            <a:r>
              <a:rPr lang="en-US" sz="2000" dirty="0"/>
              <a:t>method, the native </a:t>
            </a:r>
            <a:r>
              <a:rPr lang="en-US" sz="2000" dirty="0" smtClean="0"/>
              <a:t>fetch </a:t>
            </a:r>
            <a:r>
              <a:rPr lang="en-US" sz="2000" dirty="0"/>
              <a:t>API, and native </a:t>
            </a:r>
            <a:r>
              <a:rPr lang="en-US" sz="2000" dirty="0" smtClean="0"/>
              <a:t>XMLHTTPRequests</a:t>
            </a:r>
            <a:r>
              <a:rPr lang="en-US" sz="2000" dirty="0"/>
              <a:t>. There are numerous other libraries that allow you to make HTTP requests</a:t>
            </a:r>
            <a:r>
              <a:rPr lang="en-US" sz="2000" dirty="0" smtClean="0"/>
              <a:t>.</a:t>
            </a:r>
          </a:p>
          <a:p>
            <a:pPr marL="0" indent="0">
              <a:buNone/>
            </a:pPr>
            <a:endParaRPr lang="en-US" sz="2000" dirty="0"/>
          </a:p>
          <a:p>
            <a:pPr marL="0" indent="0">
              <a:buNone/>
            </a:pPr>
            <a:r>
              <a:rPr lang="en-US" sz="2000" dirty="0" smtClean="0"/>
              <a:t>Because </a:t>
            </a:r>
            <a:r>
              <a:rPr lang="en-US" sz="2000" dirty="0"/>
              <a:t>jQuery is the most cross-platform compatible option, we will be using it to create our API calls</a:t>
            </a:r>
            <a:r>
              <a:rPr lang="en-US" sz="2000" dirty="0" smtClean="0"/>
              <a:t>.</a:t>
            </a:r>
          </a:p>
          <a:p>
            <a:pPr marL="0" indent="0">
              <a:buNone/>
            </a:pPr>
            <a:endParaRPr lang="en-US" sz="2000" dirty="0"/>
          </a:p>
          <a:p>
            <a:pPr marL="0" indent="0">
              <a:buNone/>
            </a:pPr>
            <a:r>
              <a:rPr lang="en-US" sz="2000" dirty="0" smtClean="0"/>
              <a:t>There </a:t>
            </a:r>
            <a:r>
              <a:rPr lang="en-US" sz="2000" dirty="0"/>
              <a:t>are quite a few settings for jQuery's ajax method, we will cover everything you need to make the vast majority of API calls you will make.</a:t>
            </a:r>
          </a:p>
        </p:txBody>
      </p:sp>
    </p:spTree>
    <p:extLst>
      <p:ext uri="{BB962C8B-B14F-4D97-AF65-F5344CB8AC3E}">
        <p14:creationId xmlns:p14="http://schemas.microsoft.com/office/powerpoint/2010/main" val="16862534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80656"/>
            <a:ext cx="10131425" cy="818508"/>
          </a:xfrm>
        </p:spPr>
        <p:txBody>
          <a:bodyPr/>
          <a:lstStyle/>
          <a:p>
            <a:r>
              <a:rPr lang="en-US" dirty="0" smtClean="0"/>
              <a:t>USING $.</a:t>
            </a:r>
            <a:r>
              <a:rPr lang="en-US" cap="none" dirty="0" smtClean="0"/>
              <a:t>ajax</a:t>
            </a:r>
            <a:endParaRPr lang="en-US" dirty="0"/>
          </a:p>
        </p:txBody>
      </p:sp>
      <p:sp>
        <p:nvSpPr>
          <p:cNvPr id="3" name="Content Placeholder 2"/>
          <p:cNvSpPr>
            <a:spLocks noGrp="1"/>
          </p:cNvSpPr>
          <p:nvPr>
            <p:ph idx="1"/>
          </p:nvPr>
        </p:nvSpPr>
        <p:spPr>
          <a:xfrm>
            <a:off x="685801" y="999164"/>
            <a:ext cx="10131425" cy="878535"/>
          </a:xfrm>
        </p:spPr>
        <p:txBody>
          <a:bodyPr>
            <a:normAutofit/>
          </a:bodyPr>
          <a:lstStyle/>
          <a:p>
            <a:pPr marL="0" indent="0">
              <a:buNone/>
            </a:pPr>
            <a:r>
              <a:rPr lang="en-US" sz="2000" dirty="0"/>
              <a:t>First, let's go over an example to illustrate the syntax. Let's get a list of all of the repositories </a:t>
            </a:r>
            <a:r>
              <a:rPr lang="en-US" sz="2000" dirty="0" err="1"/>
              <a:t>Techlahoma</a:t>
            </a:r>
            <a:r>
              <a:rPr lang="en-US" sz="2000" dirty="0"/>
              <a:t> has created on GitHub:</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0438" y="1877699"/>
            <a:ext cx="7042150" cy="4572000"/>
          </a:xfrm>
          <a:prstGeom prst="rect">
            <a:avLst/>
          </a:prstGeom>
        </p:spPr>
      </p:pic>
    </p:spTree>
    <p:extLst>
      <p:ext uri="{BB962C8B-B14F-4D97-AF65-F5344CB8AC3E}">
        <p14:creationId xmlns:p14="http://schemas.microsoft.com/office/powerpoint/2010/main" val="2600528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0"/>
            <a:ext cx="10131425" cy="1013717"/>
          </a:xfrm>
        </p:spPr>
        <p:txBody>
          <a:bodyPr/>
          <a:lstStyle/>
          <a:p>
            <a:r>
              <a:rPr lang="en-US" dirty="0" smtClean="0"/>
              <a:t>$.</a:t>
            </a:r>
            <a:r>
              <a:rPr lang="en-US" cap="none" dirty="0" smtClean="0"/>
              <a:t>ajax</a:t>
            </a:r>
            <a:r>
              <a:rPr lang="en-US" dirty="0" smtClean="0"/>
              <a:t> settings object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50097936"/>
              </p:ext>
            </p:extLst>
          </p:nvPr>
        </p:nvGraphicFramePr>
        <p:xfrm>
          <a:off x="685800" y="1781943"/>
          <a:ext cx="10131426" cy="3337560"/>
        </p:xfrm>
        <a:graphic>
          <a:graphicData uri="http://schemas.openxmlformats.org/drawingml/2006/table">
            <a:tbl>
              <a:tblPr firstRow="1" bandRow="1">
                <a:tableStyleId>{5C22544A-7EE6-4342-B048-85BDC9FD1C3A}</a:tableStyleId>
              </a:tblPr>
              <a:tblGrid>
                <a:gridCol w="2519737"/>
                <a:gridCol w="7611689"/>
              </a:tblGrid>
              <a:tr h="370840">
                <a:tc>
                  <a:txBody>
                    <a:bodyPr/>
                    <a:lstStyle/>
                    <a:p>
                      <a:r>
                        <a:rPr lang="en-US" dirty="0" smtClean="0"/>
                        <a:t>Setting</a:t>
                      </a:r>
                      <a:endParaRPr lang="en-US" dirty="0"/>
                    </a:p>
                  </a:txBody>
                  <a:tcPr/>
                </a:tc>
                <a:tc>
                  <a:txBody>
                    <a:bodyPr/>
                    <a:lstStyle/>
                    <a:p>
                      <a:r>
                        <a:rPr lang="en-US" dirty="0" smtClean="0"/>
                        <a:t>Use</a:t>
                      </a:r>
                      <a:endParaRPr lang="en-US" dirty="0"/>
                    </a:p>
                  </a:txBody>
                  <a:tcPr/>
                </a:tc>
              </a:tr>
              <a:tr h="370840">
                <a:tc>
                  <a:txBody>
                    <a:bodyPr/>
                    <a:lstStyle/>
                    <a:p>
                      <a:r>
                        <a:rPr lang="en-US" dirty="0" err="1" smtClean="0"/>
                        <a:t>url</a:t>
                      </a:r>
                      <a:endParaRPr lang="en-US" dirty="0"/>
                    </a:p>
                  </a:txBody>
                  <a:tcPr/>
                </a:tc>
                <a:tc>
                  <a:txBody>
                    <a:bodyPr/>
                    <a:lstStyle/>
                    <a:p>
                      <a:r>
                        <a:rPr lang="en-US" dirty="0" smtClean="0"/>
                        <a:t>The URL to which we are sending the request</a:t>
                      </a:r>
                      <a:endParaRPr lang="en-US" dirty="0"/>
                    </a:p>
                  </a:txBody>
                  <a:tcPr/>
                </a:tc>
              </a:tr>
              <a:tr h="370840">
                <a:tc>
                  <a:txBody>
                    <a:bodyPr/>
                    <a:lstStyle/>
                    <a:p>
                      <a:r>
                        <a:rPr lang="en-US" dirty="0" smtClean="0"/>
                        <a:t>method</a:t>
                      </a:r>
                      <a:endParaRPr lang="en-US" dirty="0"/>
                    </a:p>
                  </a:txBody>
                  <a:tcPr/>
                </a:tc>
                <a:tc>
                  <a:txBody>
                    <a:bodyPr/>
                    <a:lstStyle/>
                    <a:p>
                      <a:r>
                        <a:rPr lang="en-US" dirty="0" smtClean="0"/>
                        <a:t>HTTP verb we want to use (GET, POST, PUT, DELETE, </a:t>
                      </a:r>
                      <a:r>
                        <a:rPr lang="en-US" dirty="0" err="1" smtClean="0"/>
                        <a:t>etc</a:t>
                      </a:r>
                      <a:r>
                        <a:rPr lang="en-US" dirty="0" smtClean="0"/>
                        <a:t>)</a:t>
                      </a:r>
                      <a:endParaRPr lang="en-US" dirty="0"/>
                    </a:p>
                  </a:txBody>
                  <a:tcPr/>
                </a:tc>
              </a:tr>
              <a:tr h="370840">
                <a:tc>
                  <a:txBody>
                    <a:bodyPr/>
                    <a:lstStyle/>
                    <a:p>
                      <a:r>
                        <a:rPr lang="en-US" dirty="0" err="1" smtClean="0"/>
                        <a:t>dataType</a:t>
                      </a:r>
                      <a:endParaRPr lang="en-US" dirty="0"/>
                    </a:p>
                  </a:txBody>
                  <a:tcPr/>
                </a:tc>
                <a:tc>
                  <a:txBody>
                    <a:bodyPr/>
                    <a:lstStyle/>
                    <a:p>
                      <a:r>
                        <a:rPr lang="en-US" dirty="0" smtClean="0"/>
                        <a:t>Instructions jQuery on how to parse the response</a:t>
                      </a:r>
                      <a:endParaRPr lang="en-US" dirty="0"/>
                    </a:p>
                  </a:txBody>
                  <a:tcPr/>
                </a:tc>
              </a:tr>
              <a:tr h="370840">
                <a:tc>
                  <a:txBody>
                    <a:bodyPr/>
                    <a:lstStyle/>
                    <a:p>
                      <a:r>
                        <a:rPr lang="en-US" dirty="0" smtClean="0"/>
                        <a:t>success</a:t>
                      </a:r>
                      <a:endParaRPr lang="en-US" dirty="0"/>
                    </a:p>
                  </a:txBody>
                  <a:tcPr/>
                </a:tc>
                <a:tc>
                  <a:txBody>
                    <a:bodyPr/>
                    <a:lstStyle/>
                    <a:p>
                      <a:r>
                        <a:rPr lang="en-US" dirty="0" smtClean="0"/>
                        <a:t>Success handler function</a:t>
                      </a:r>
                      <a:endParaRPr lang="en-US" dirty="0"/>
                    </a:p>
                  </a:txBody>
                  <a:tcPr/>
                </a:tc>
              </a:tr>
              <a:tr h="370840">
                <a:tc>
                  <a:txBody>
                    <a:bodyPr/>
                    <a:lstStyle/>
                    <a:p>
                      <a:r>
                        <a:rPr lang="en-US" dirty="0" smtClean="0"/>
                        <a:t>error</a:t>
                      </a:r>
                      <a:endParaRPr lang="en-US" dirty="0"/>
                    </a:p>
                  </a:txBody>
                  <a:tcPr/>
                </a:tc>
                <a:tc>
                  <a:txBody>
                    <a:bodyPr/>
                    <a:lstStyle/>
                    <a:p>
                      <a:r>
                        <a:rPr lang="en-US" dirty="0" smtClean="0"/>
                        <a:t>Error handling function</a:t>
                      </a:r>
                      <a:endParaRPr lang="en-US" dirty="0"/>
                    </a:p>
                  </a:txBody>
                  <a:tcPr/>
                </a:tc>
              </a:tr>
              <a:tr h="370840">
                <a:tc>
                  <a:txBody>
                    <a:bodyPr/>
                    <a:lstStyle/>
                    <a:p>
                      <a:r>
                        <a:rPr lang="en-US" dirty="0" err="1" smtClean="0"/>
                        <a:t>contentType</a:t>
                      </a:r>
                      <a:endParaRPr lang="en-US" dirty="0"/>
                    </a:p>
                  </a:txBody>
                  <a:tcPr/>
                </a:tc>
                <a:tc>
                  <a:txBody>
                    <a:bodyPr/>
                    <a:lstStyle/>
                    <a:p>
                      <a:r>
                        <a:rPr lang="en-US" dirty="0" smtClean="0"/>
                        <a:t>The content type of the request body</a:t>
                      </a:r>
                      <a:endParaRPr lang="en-US" dirty="0"/>
                    </a:p>
                  </a:txBody>
                  <a:tcPr/>
                </a:tc>
              </a:tr>
              <a:tr h="370840">
                <a:tc>
                  <a:txBody>
                    <a:bodyPr/>
                    <a:lstStyle/>
                    <a:p>
                      <a:r>
                        <a:rPr lang="en-US" dirty="0" smtClean="0"/>
                        <a:t>data</a:t>
                      </a:r>
                      <a:endParaRPr lang="en-US" dirty="0"/>
                    </a:p>
                  </a:txBody>
                  <a:tcPr/>
                </a:tc>
                <a:tc>
                  <a:txBody>
                    <a:bodyPr/>
                    <a:lstStyle/>
                    <a:p>
                      <a:r>
                        <a:rPr lang="en-US" dirty="0" smtClean="0"/>
                        <a:t>Data being sent with the request</a:t>
                      </a:r>
                      <a:endParaRPr lang="en-US" dirty="0"/>
                    </a:p>
                  </a:txBody>
                  <a:tcPr/>
                </a:tc>
              </a:tr>
              <a:tr h="370840">
                <a:tc>
                  <a:txBody>
                    <a:bodyPr/>
                    <a:lstStyle/>
                    <a:p>
                      <a:r>
                        <a:rPr lang="en-US" dirty="0" smtClean="0"/>
                        <a:t>headers</a:t>
                      </a:r>
                      <a:endParaRPr lang="en-US" dirty="0"/>
                    </a:p>
                  </a:txBody>
                  <a:tcPr/>
                </a:tc>
                <a:tc>
                  <a:txBody>
                    <a:bodyPr/>
                    <a:lstStyle/>
                    <a:p>
                      <a:r>
                        <a:rPr lang="en-US" dirty="0" smtClean="0"/>
                        <a:t>Object containing key/value pairs of headers to set with the request</a:t>
                      </a:r>
                      <a:endParaRPr lang="en-US" dirty="0"/>
                    </a:p>
                  </a:txBody>
                  <a:tcPr/>
                </a:tc>
              </a:tr>
            </a:tbl>
          </a:graphicData>
        </a:graphic>
      </p:graphicFrame>
    </p:spTree>
    <p:extLst>
      <p:ext uri="{BB962C8B-B14F-4D97-AF65-F5344CB8AC3E}">
        <p14:creationId xmlns:p14="http://schemas.microsoft.com/office/powerpoint/2010/main" val="5835524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26714"/>
            <a:ext cx="10131425" cy="828781"/>
          </a:xfrm>
        </p:spPr>
        <p:txBody>
          <a:bodyPr>
            <a:normAutofit/>
          </a:bodyPr>
          <a:lstStyle/>
          <a:p>
            <a:r>
              <a:rPr lang="en-US" dirty="0" smtClean="0"/>
              <a:t>$.</a:t>
            </a:r>
            <a:r>
              <a:rPr lang="en-US" cap="none" dirty="0" smtClean="0"/>
              <a:t>ajax</a:t>
            </a:r>
            <a:r>
              <a:rPr lang="en-US" dirty="0" smtClean="0"/>
              <a:t> promise-like return object</a:t>
            </a:r>
            <a:endParaRPr lang="en-US" dirty="0"/>
          </a:p>
        </p:txBody>
      </p:sp>
      <p:sp>
        <p:nvSpPr>
          <p:cNvPr id="3" name="Content Placeholder 2"/>
          <p:cNvSpPr>
            <a:spLocks noGrp="1"/>
          </p:cNvSpPr>
          <p:nvPr>
            <p:ph idx="1"/>
          </p:nvPr>
        </p:nvSpPr>
        <p:spPr>
          <a:xfrm>
            <a:off x="685801" y="955495"/>
            <a:ext cx="10131425" cy="1866472"/>
          </a:xfrm>
        </p:spPr>
        <p:txBody>
          <a:bodyPr/>
          <a:lstStyle/>
          <a:p>
            <a:pPr marL="0" indent="0">
              <a:buNone/>
            </a:pPr>
            <a:r>
              <a:rPr lang="en-US" dirty="0"/>
              <a:t>Note the the object returned by $.ajax implements the promise interface, which gives it all of the properties, methods, and behavior of a Promise</a:t>
            </a:r>
            <a:r>
              <a:rPr lang="en-US" dirty="0" smtClean="0"/>
              <a:t>.</a:t>
            </a:r>
          </a:p>
          <a:p>
            <a:pPr marL="0" indent="0">
              <a:buNone/>
            </a:pPr>
            <a:endParaRPr lang="en-US" dirty="0"/>
          </a:p>
          <a:p>
            <a:pPr marL="0" indent="0">
              <a:buNone/>
            </a:pPr>
            <a:r>
              <a:rPr lang="en-US" dirty="0" smtClean="0"/>
              <a:t>With </a:t>
            </a:r>
            <a:r>
              <a:rPr lang="en-US" dirty="0"/>
              <a:t>that in mind, we could also write our example like this: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5688" y="2821967"/>
            <a:ext cx="6851650" cy="3848100"/>
          </a:xfrm>
          <a:prstGeom prst="rect">
            <a:avLst/>
          </a:prstGeom>
        </p:spPr>
      </p:pic>
    </p:spTree>
    <p:extLst>
      <p:ext uri="{BB962C8B-B14F-4D97-AF65-F5344CB8AC3E}">
        <p14:creationId xmlns:p14="http://schemas.microsoft.com/office/powerpoint/2010/main" val="13718885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Topics for today</a:t>
            </a:r>
            <a:endParaRPr lang="en-US" sz="4400" dirty="0"/>
          </a:p>
        </p:txBody>
      </p:sp>
      <p:sp>
        <p:nvSpPr>
          <p:cNvPr id="3" name="Content Placeholder 2"/>
          <p:cNvSpPr>
            <a:spLocks noGrp="1"/>
          </p:cNvSpPr>
          <p:nvPr>
            <p:ph idx="1"/>
          </p:nvPr>
        </p:nvSpPr>
        <p:spPr/>
        <p:txBody>
          <a:bodyPr>
            <a:normAutofit/>
          </a:bodyPr>
          <a:lstStyle/>
          <a:p>
            <a:r>
              <a:rPr lang="en-US" sz="2400" dirty="0" smtClean="0"/>
              <a:t>What is an API?</a:t>
            </a:r>
          </a:p>
          <a:p>
            <a:r>
              <a:rPr lang="en-US" sz="2400" dirty="0" smtClean="0"/>
              <a:t>Introduction to RESTful architecture</a:t>
            </a:r>
          </a:p>
          <a:p>
            <a:r>
              <a:rPr lang="en-US" sz="2400" dirty="0" smtClean="0"/>
              <a:t>Introduction to JSON-RPC</a:t>
            </a:r>
          </a:p>
          <a:p>
            <a:r>
              <a:rPr lang="en-US" sz="2400" dirty="0" smtClean="0"/>
              <a:t>Introduction to GraphQL</a:t>
            </a:r>
          </a:p>
          <a:p>
            <a:r>
              <a:rPr lang="en-US" sz="2400" dirty="0" smtClean="0"/>
              <a:t>$.ajax</a:t>
            </a:r>
          </a:p>
          <a:p>
            <a:r>
              <a:rPr lang="en-US" sz="2400" dirty="0" smtClean="0"/>
              <a:t>Let’s build a tool with the GitHub API</a:t>
            </a:r>
            <a:endParaRPr lang="en-US" sz="2400" dirty="0"/>
          </a:p>
        </p:txBody>
      </p:sp>
    </p:spTree>
    <p:extLst>
      <p:ext uri="{BB962C8B-B14F-4D97-AF65-F5344CB8AC3E}">
        <p14:creationId xmlns:p14="http://schemas.microsoft.com/office/powerpoint/2010/main" val="8060189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213046"/>
            <a:ext cx="10131425" cy="756863"/>
          </a:xfrm>
        </p:spPr>
        <p:txBody>
          <a:bodyPr/>
          <a:lstStyle/>
          <a:p>
            <a:r>
              <a:rPr lang="en-US" dirty="0" smtClean="0"/>
              <a:t>.</a:t>
            </a:r>
            <a:r>
              <a:rPr lang="en-US" cap="none" dirty="0" smtClean="0"/>
              <a:t>done(), .fail(), .always()</a:t>
            </a:r>
            <a:endParaRPr lang="en-US" cap="none" dirty="0"/>
          </a:p>
        </p:txBody>
      </p:sp>
      <p:sp>
        <p:nvSpPr>
          <p:cNvPr id="3" name="Content Placeholder 2"/>
          <p:cNvSpPr>
            <a:spLocks noGrp="1"/>
          </p:cNvSpPr>
          <p:nvPr>
            <p:ph idx="1"/>
          </p:nvPr>
        </p:nvSpPr>
        <p:spPr>
          <a:xfrm>
            <a:off x="685801" y="969909"/>
            <a:ext cx="10131425" cy="1946525"/>
          </a:xfrm>
        </p:spPr>
        <p:txBody>
          <a:bodyPr/>
          <a:lstStyle/>
          <a:p>
            <a:pPr marL="0" indent="0">
              <a:buNone/>
            </a:pPr>
            <a:r>
              <a:rPr lang="en-US" dirty="0"/>
              <a:t>The $.ajax method also provides some other methods that can be </a:t>
            </a:r>
            <a:r>
              <a:rPr lang="en-US" i="1" dirty="0"/>
              <a:t>chained</a:t>
            </a:r>
            <a:r>
              <a:rPr lang="en-US" dirty="0"/>
              <a:t> on to the returned object. They include, but are not limited to .</a:t>
            </a:r>
            <a:r>
              <a:rPr lang="en-US" dirty="0" smtClean="0"/>
              <a:t>done, </a:t>
            </a:r>
            <a:r>
              <a:rPr lang="en-US" dirty="0"/>
              <a:t>.fail, and .always. </a:t>
            </a:r>
            <a:endParaRPr lang="en-US" dirty="0" smtClean="0"/>
          </a:p>
          <a:p>
            <a:pPr marL="0" indent="0">
              <a:buNone/>
            </a:pPr>
            <a:r>
              <a:rPr lang="en-US" dirty="0"/>
              <a:t>.</a:t>
            </a:r>
            <a:r>
              <a:rPr lang="en-US" dirty="0" smtClean="0"/>
              <a:t>done </a:t>
            </a:r>
            <a:r>
              <a:rPr lang="en-US" dirty="0"/>
              <a:t>will fire when the request completes successfully, </a:t>
            </a:r>
            <a:r>
              <a:rPr lang="en-US" dirty="0" smtClean="0"/>
              <a:t>.fail </a:t>
            </a:r>
            <a:r>
              <a:rPr lang="en-US" dirty="0"/>
              <a:t>fires on error, and </a:t>
            </a:r>
            <a:r>
              <a:rPr lang="en-US" dirty="0" smtClean="0"/>
              <a:t>.always </a:t>
            </a:r>
            <a:r>
              <a:rPr lang="en-US" dirty="0"/>
              <a:t>fires on success or </a:t>
            </a:r>
            <a:r>
              <a:rPr lang="en-US" dirty="0" smtClean="0"/>
              <a:t>failure.</a:t>
            </a:r>
          </a:p>
          <a:p>
            <a:pPr marL="0" indent="0">
              <a:buNone/>
            </a:pPr>
            <a:r>
              <a:rPr lang="en-US" dirty="0" smtClean="0"/>
              <a:t>Using </a:t>
            </a:r>
            <a:r>
              <a:rPr lang="en-US" dirty="0"/>
              <a:t>this interface, we could also write our example like this: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1" y="2916434"/>
            <a:ext cx="6889750" cy="3848100"/>
          </a:xfrm>
          <a:prstGeom prst="rect">
            <a:avLst/>
          </a:prstGeom>
        </p:spPr>
      </p:pic>
      <p:sp>
        <p:nvSpPr>
          <p:cNvPr id="5" name="TextBox 4"/>
          <p:cNvSpPr txBox="1"/>
          <p:nvPr/>
        </p:nvSpPr>
        <p:spPr>
          <a:xfrm>
            <a:off x="7818634" y="5841204"/>
            <a:ext cx="4119937" cy="923330"/>
          </a:xfrm>
          <a:prstGeom prst="rect">
            <a:avLst/>
          </a:prstGeom>
          <a:noFill/>
        </p:spPr>
        <p:txBody>
          <a:bodyPr wrap="square" rtlCol="0">
            <a:spAutoFit/>
          </a:bodyPr>
          <a:lstStyle/>
          <a:p>
            <a:r>
              <a:rPr lang="en-US" i="1" dirty="0"/>
              <a:t>Note: </a:t>
            </a:r>
            <a:r>
              <a:rPr lang="en-US" i="1" dirty="0" smtClean="0"/>
              <a:t>This example </a:t>
            </a:r>
            <a:r>
              <a:rPr lang="en-US" i="1" dirty="0"/>
              <a:t>is the most common way to use $.ajax, though you should be familiar with the other methods.</a:t>
            </a:r>
          </a:p>
        </p:txBody>
      </p:sp>
    </p:spTree>
    <p:extLst>
      <p:ext uri="{BB962C8B-B14F-4D97-AF65-F5344CB8AC3E}">
        <p14:creationId xmlns:p14="http://schemas.microsoft.com/office/powerpoint/2010/main" val="145460407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0"/>
            <a:ext cx="10131425" cy="834189"/>
          </a:xfrm>
        </p:spPr>
        <p:txBody>
          <a:bodyPr/>
          <a:lstStyle/>
          <a:p>
            <a:r>
              <a:rPr lang="en-US" dirty="0" smtClean="0"/>
              <a:t>Practical examples with semi-live coding</a:t>
            </a:r>
            <a:endParaRPr lang="en-US" dirty="0"/>
          </a:p>
        </p:txBody>
      </p:sp>
      <p:sp>
        <p:nvSpPr>
          <p:cNvPr id="3" name="Content Placeholder 2"/>
          <p:cNvSpPr>
            <a:spLocks noGrp="1"/>
          </p:cNvSpPr>
          <p:nvPr>
            <p:ph idx="1"/>
          </p:nvPr>
        </p:nvSpPr>
        <p:spPr>
          <a:xfrm>
            <a:off x="685800" y="1443789"/>
            <a:ext cx="10131425" cy="5072514"/>
          </a:xfrm>
        </p:spPr>
        <p:txBody>
          <a:bodyPr>
            <a:normAutofit/>
          </a:bodyPr>
          <a:lstStyle/>
          <a:p>
            <a:pPr marL="0" indent="0">
              <a:buNone/>
            </a:pPr>
            <a:r>
              <a:rPr lang="en-US" dirty="0" smtClean="0"/>
              <a:t>Let’s use the GitHub v3 API to find repositories owned by an organization that contain issues.</a:t>
            </a:r>
          </a:p>
          <a:p>
            <a:pPr marL="0" indent="0">
              <a:buNone/>
            </a:pPr>
            <a:r>
              <a:rPr lang="en-US" dirty="0" smtClean="0"/>
              <a:t>Hopefully we can find some issues that have been tagged as beginner-friendly or help wanted.</a:t>
            </a:r>
          </a:p>
          <a:p>
            <a:pPr marL="0" indent="0">
              <a:buNone/>
            </a:pPr>
            <a:r>
              <a:rPr lang="en-US" dirty="0" smtClean="0"/>
              <a:t>The goal here is to identify open source repositories that have issues that beginners can contribute to solving.</a:t>
            </a:r>
          </a:p>
          <a:p>
            <a:pPr marL="0" indent="0">
              <a:buNone/>
            </a:pPr>
            <a:endParaRPr lang="en-US" dirty="0"/>
          </a:p>
          <a:p>
            <a:pPr marL="0" indent="0">
              <a:buNone/>
            </a:pPr>
            <a:r>
              <a:rPr lang="en-US" sz="2000" dirty="0" smtClean="0"/>
              <a:t>The tech stack for this experiment:</a:t>
            </a:r>
          </a:p>
          <a:p>
            <a:r>
              <a:rPr lang="en-US" dirty="0" err="1" smtClean="0"/>
              <a:t>jQuery.ajax</a:t>
            </a:r>
            <a:r>
              <a:rPr lang="en-US" dirty="0" smtClean="0"/>
              <a:t> for network requests</a:t>
            </a:r>
          </a:p>
          <a:p>
            <a:r>
              <a:rPr lang="en-US" dirty="0" smtClean="0"/>
              <a:t>Handlebars for template rendering</a:t>
            </a:r>
          </a:p>
          <a:p>
            <a:r>
              <a:rPr lang="en-US" dirty="0" smtClean="0"/>
              <a:t>EventEmitter2 for message passing within our application (</a:t>
            </a:r>
            <a:r>
              <a:rPr lang="en-US" dirty="0" err="1" smtClean="0"/>
              <a:t>PubSub</a:t>
            </a:r>
            <a:r>
              <a:rPr lang="en-US" dirty="0" smtClean="0"/>
              <a:t>)</a:t>
            </a:r>
          </a:p>
          <a:p>
            <a:r>
              <a:rPr lang="en-US" dirty="0" smtClean="0"/>
              <a:t>Other utilities such as a grid for layouts and a library for giving text contrast against an arbitrary background color (used for GitHub label colors)</a:t>
            </a:r>
          </a:p>
          <a:p>
            <a:endParaRPr lang="en-US" dirty="0"/>
          </a:p>
        </p:txBody>
      </p:sp>
    </p:spTree>
    <p:extLst>
      <p:ext uri="{BB962C8B-B14F-4D97-AF65-F5344CB8AC3E}">
        <p14:creationId xmlns:p14="http://schemas.microsoft.com/office/powerpoint/2010/main" val="1893353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1101"/>
            <a:ext cx="10131425" cy="1456267"/>
          </a:xfrm>
        </p:spPr>
        <p:txBody>
          <a:bodyPr>
            <a:normAutofit/>
          </a:bodyPr>
          <a:lstStyle/>
          <a:p>
            <a:r>
              <a:rPr lang="en-US" sz="4400" dirty="0" smtClean="0"/>
              <a:t>What is an api?</a:t>
            </a:r>
            <a:endParaRPr lang="en-US" sz="4400" dirty="0"/>
          </a:p>
        </p:txBody>
      </p:sp>
      <p:sp>
        <p:nvSpPr>
          <p:cNvPr id="3" name="Content Placeholder 2"/>
          <p:cNvSpPr>
            <a:spLocks noGrp="1"/>
          </p:cNvSpPr>
          <p:nvPr>
            <p:ph idx="1"/>
          </p:nvPr>
        </p:nvSpPr>
        <p:spPr>
          <a:xfrm>
            <a:off x="685799" y="1747368"/>
            <a:ext cx="10131425" cy="4383640"/>
          </a:xfrm>
        </p:spPr>
        <p:txBody>
          <a:bodyPr>
            <a:noAutofit/>
          </a:bodyPr>
          <a:lstStyle/>
          <a:p>
            <a:r>
              <a:rPr lang="en-US" sz="2400" dirty="0"/>
              <a:t>API is an acronym for Application Programming </a:t>
            </a:r>
            <a:r>
              <a:rPr lang="en-US" sz="2400" dirty="0" smtClean="0"/>
              <a:t>Interface</a:t>
            </a:r>
          </a:p>
          <a:p>
            <a:r>
              <a:rPr lang="en-US" sz="2400" dirty="0" smtClean="0"/>
              <a:t>An </a:t>
            </a:r>
            <a:r>
              <a:rPr lang="en-US" sz="2400" dirty="0"/>
              <a:t>API is a means through which we allow third party software to interact with our </a:t>
            </a:r>
            <a:r>
              <a:rPr lang="en-US" sz="2400" dirty="0" smtClean="0"/>
              <a:t>application</a:t>
            </a:r>
          </a:p>
          <a:p>
            <a:r>
              <a:rPr lang="en-US" sz="2400" dirty="0" smtClean="0"/>
              <a:t>APIs </a:t>
            </a:r>
            <a:r>
              <a:rPr lang="en-US" sz="2400" dirty="0"/>
              <a:t>allow us to encapsulate implementation details of a piece of software behind an interface, only exposing the parts of the application that we want other software to be able to </a:t>
            </a:r>
            <a:r>
              <a:rPr lang="en-US" sz="2400" dirty="0" smtClean="0"/>
              <a:t>use</a:t>
            </a:r>
          </a:p>
          <a:p>
            <a:pPr lvl="1"/>
            <a:r>
              <a:rPr lang="en-US" sz="2000" dirty="0" smtClean="0"/>
              <a:t>This </a:t>
            </a:r>
            <a:r>
              <a:rPr lang="en-US" sz="2000" dirty="0"/>
              <a:t>allows the users of our API to focus on what the application does; not, necessarily, how it does </a:t>
            </a:r>
            <a:r>
              <a:rPr lang="en-US" sz="2000" dirty="0" smtClean="0"/>
              <a:t>it</a:t>
            </a:r>
          </a:p>
          <a:p>
            <a:pPr lvl="1"/>
            <a:r>
              <a:rPr lang="en-US" sz="2000" dirty="0" smtClean="0"/>
              <a:t>Among </a:t>
            </a:r>
            <a:r>
              <a:rPr lang="en-US" sz="2000" dirty="0"/>
              <a:t>other benefits, it also allows us to make changes to the way our application works (provided it still exposes the same interface) without breaking third party software that may use </a:t>
            </a:r>
            <a:r>
              <a:rPr lang="en-US" sz="2000" dirty="0" smtClean="0"/>
              <a:t>it</a:t>
            </a:r>
            <a:endParaRPr lang="en-US" sz="2000" dirty="0"/>
          </a:p>
        </p:txBody>
      </p:sp>
    </p:spTree>
    <p:extLst>
      <p:ext uri="{BB962C8B-B14F-4D97-AF65-F5344CB8AC3E}">
        <p14:creationId xmlns:p14="http://schemas.microsoft.com/office/powerpoint/2010/main" val="17293899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74661"/>
            <a:ext cx="10131425" cy="708155"/>
          </a:xfrm>
        </p:spPr>
        <p:txBody>
          <a:bodyPr/>
          <a:lstStyle/>
          <a:p>
            <a:r>
              <a:rPr lang="en-US" cap="none" smtClean="0"/>
              <a:t>RESTful vs </a:t>
            </a:r>
            <a:r>
              <a:rPr lang="en-US" cap="none" dirty="0" smtClean="0"/>
              <a:t>JSON-RPC</a:t>
            </a:r>
            <a:endParaRPr lang="en-US" cap="none" dirty="0"/>
          </a:p>
        </p:txBody>
      </p:sp>
      <p:sp>
        <p:nvSpPr>
          <p:cNvPr id="3" name="Content Placeholder 2"/>
          <p:cNvSpPr>
            <a:spLocks noGrp="1"/>
          </p:cNvSpPr>
          <p:nvPr>
            <p:ph idx="1"/>
          </p:nvPr>
        </p:nvSpPr>
        <p:spPr>
          <a:xfrm>
            <a:off x="685801" y="882816"/>
            <a:ext cx="10131425" cy="5874917"/>
          </a:xfrm>
        </p:spPr>
        <p:txBody>
          <a:bodyPr>
            <a:noAutofit/>
          </a:bodyPr>
          <a:lstStyle/>
          <a:p>
            <a:pPr marL="0" indent="0">
              <a:buNone/>
            </a:pPr>
            <a:r>
              <a:rPr lang="en-US" dirty="0"/>
              <a:t>You may hear the term </a:t>
            </a:r>
            <a:r>
              <a:rPr lang="en-US" dirty="0" smtClean="0"/>
              <a:t>REST, or RESTful, </a:t>
            </a:r>
            <a:r>
              <a:rPr lang="en-US" dirty="0"/>
              <a:t>API used a lot. Oftentimes, developers </a:t>
            </a:r>
            <a:r>
              <a:rPr lang="en-US" dirty="0" smtClean="0"/>
              <a:t>may describe </a:t>
            </a:r>
            <a:r>
              <a:rPr lang="en-US" dirty="0"/>
              <a:t>their APIs as RESTful, which should mean that the API conforms to the principles of </a:t>
            </a:r>
            <a:r>
              <a:rPr lang="en-US" dirty="0" smtClean="0"/>
              <a:t>the </a:t>
            </a:r>
            <a:r>
              <a:rPr lang="en-US" dirty="0" smtClean="0">
                <a:hlinkClick r:id="rId2"/>
              </a:rPr>
              <a:t>REST Application Architecture</a:t>
            </a:r>
            <a:r>
              <a:rPr lang="en-US" dirty="0" smtClean="0"/>
              <a:t>. Sometimes</a:t>
            </a:r>
            <a:r>
              <a:rPr lang="en-US" dirty="0"/>
              <a:t>, however, what they are actually referring to can be more aptly described as Remote Procedure Calls (RPCs) over HTTP, typically using JSON or XML as a data </a:t>
            </a:r>
            <a:r>
              <a:rPr lang="en-US" dirty="0" smtClean="0"/>
              <a:t>format</a:t>
            </a:r>
          </a:p>
          <a:p>
            <a:pPr marL="0" indent="0">
              <a:buNone/>
            </a:pPr>
            <a:endParaRPr lang="en-US" dirty="0"/>
          </a:p>
          <a:p>
            <a:pPr marL="0" indent="0">
              <a:buNone/>
            </a:pPr>
            <a:r>
              <a:rPr lang="en-US" dirty="0"/>
              <a:t>A brief introduction to both REST and RPC style APIs will be covered. When making a decision on which architecture is most suited to your application, you can apply the following </a:t>
            </a:r>
            <a:r>
              <a:rPr lang="en-US" dirty="0" smtClean="0"/>
              <a:t>questions</a:t>
            </a:r>
          </a:p>
          <a:p>
            <a:pPr marL="342900" indent="-342900">
              <a:buAutoNum type="arabicPeriod"/>
            </a:pPr>
            <a:r>
              <a:rPr lang="en-US" dirty="0" smtClean="0"/>
              <a:t>Is </a:t>
            </a:r>
            <a:r>
              <a:rPr lang="en-US" dirty="0"/>
              <a:t>your application primarily based on </a:t>
            </a:r>
            <a:r>
              <a:rPr lang="en-US" dirty="0" smtClean="0"/>
              <a:t>actions?</a:t>
            </a:r>
          </a:p>
          <a:p>
            <a:pPr marL="800100" lvl="1" indent="-342900">
              <a:buFont typeface="+mj-lt"/>
              <a:buAutoNum type="alphaUcPeriod"/>
            </a:pPr>
            <a:r>
              <a:rPr lang="en-US" dirty="0" smtClean="0"/>
              <a:t>Use RPC</a:t>
            </a:r>
          </a:p>
          <a:p>
            <a:pPr marL="342900" indent="-342900">
              <a:buFont typeface="+mj-lt"/>
              <a:buAutoNum type="arabicPeriod"/>
            </a:pPr>
            <a:r>
              <a:rPr lang="en-US" dirty="0"/>
              <a:t>Is your application primarily based on data/collections with </a:t>
            </a:r>
            <a:r>
              <a:rPr lang="en-US" dirty="0" smtClean="0"/>
              <a:t>Create, Read, Update, Delete (CRUD) </a:t>
            </a:r>
            <a:r>
              <a:rPr lang="en-US" dirty="0"/>
              <a:t>functionality</a:t>
            </a:r>
            <a:r>
              <a:rPr lang="en-US" dirty="0" smtClean="0"/>
              <a:t>?</a:t>
            </a:r>
          </a:p>
          <a:p>
            <a:pPr marL="800100" lvl="1" indent="-342900">
              <a:buFont typeface="+mj-lt"/>
              <a:buAutoNum type="alphaUcPeriod"/>
            </a:pPr>
            <a:r>
              <a:rPr lang="en-US" dirty="0" smtClean="0"/>
              <a:t>Use REST</a:t>
            </a:r>
            <a:endParaRPr lang="en-US" dirty="0"/>
          </a:p>
          <a:p>
            <a:pPr marL="0" indent="0">
              <a:buNone/>
            </a:pPr>
            <a:endParaRPr lang="en-US" dirty="0" smtClean="0"/>
          </a:p>
          <a:p>
            <a:pPr marL="0" indent="0">
              <a:buNone/>
            </a:pPr>
            <a:r>
              <a:rPr lang="en-US" dirty="0" smtClean="0"/>
              <a:t>Both REST and JSON-RPC (as well as GraphQL) will be covered today. Just keep in mind that both REST and JSON-RPC are application architectures designed to solve particular architectural problems. Neither is, necessarily, better than the other, they are just different. By the end of the day, you will be able to tell the difference between each</a:t>
            </a:r>
            <a:endParaRPr lang="en-US" dirty="0"/>
          </a:p>
        </p:txBody>
      </p:sp>
    </p:spTree>
    <p:extLst>
      <p:ext uri="{BB962C8B-B14F-4D97-AF65-F5344CB8AC3E}">
        <p14:creationId xmlns:p14="http://schemas.microsoft.com/office/powerpoint/2010/main" val="18440326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1"/>
            <a:ext cx="10131425" cy="1050524"/>
          </a:xfrm>
        </p:spPr>
        <p:txBody>
          <a:bodyPr>
            <a:normAutofit/>
          </a:bodyPr>
          <a:lstStyle/>
          <a:p>
            <a:r>
              <a:rPr lang="en-US" sz="4400" dirty="0" smtClean="0"/>
              <a:t>What is </a:t>
            </a:r>
            <a:r>
              <a:rPr lang="en-US" sz="4400" cap="none" dirty="0" smtClean="0"/>
              <a:t>RESTful </a:t>
            </a:r>
            <a:r>
              <a:rPr lang="en-US" sz="4400" dirty="0" smtClean="0"/>
              <a:t>architecture?</a:t>
            </a:r>
            <a:endParaRPr lang="en-US" sz="4400" dirty="0"/>
          </a:p>
        </p:txBody>
      </p:sp>
      <p:sp>
        <p:nvSpPr>
          <p:cNvPr id="3" name="Content Placeholder 2"/>
          <p:cNvSpPr>
            <a:spLocks noGrp="1"/>
          </p:cNvSpPr>
          <p:nvPr>
            <p:ph idx="1"/>
          </p:nvPr>
        </p:nvSpPr>
        <p:spPr>
          <a:xfrm>
            <a:off x="685800" y="2065867"/>
            <a:ext cx="10131425" cy="3965063"/>
          </a:xfrm>
        </p:spPr>
        <p:txBody>
          <a:bodyPr>
            <a:normAutofit fontScale="92500" lnSpcReduction="10000"/>
          </a:bodyPr>
          <a:lstStyle/>
          <a:p>
            <a:pPr>
              <a:spcAft>
                <a:spcPts val="1600"/>
              </a:spcAft>
            </a:pPr>
            <a:r>
              <a:rPr lang="en-US" sz="3200" dirty="0"/>
              <a:t>REST stands for Representational State </a:t>
            </a:r>
            <a:r>
              <a:rPr lang="en-US" sz="3200" dirty="0" smtClean="0"/>
              <a:t>Transfer</a:t>
            </a:r>
          </a:p>
          <a:p>
            <a:pPr>
              <a:spcAft>
                <a:spcPts val="1600"/>
              </a:spcAft>
            </a:pPr>
            <a:r>
              <a:rPr lang="en-US" sz="3200" dirty="0" smtClean="0"/>
              <a:t>RESTful </a:t>
            </a:r>
            <a:r>
              <a:rPr lang="en-US" sz="3200" dirty="0"/>
              <a:t>APIs are particularly well suited to </a:t>
            </a:r>
            <a:r>
              <a:rPr lang="en-US" sz="3200" i="1" u="sng" dirty="0" smtClean="0"/>
              <a:t>data driven</a:t>
            </a:r>
            <a:r>
              <a:rPr lang="en-US" sz="3200" u="sng" dirty="0" smtClean="0"/>
              <a:t> </a:t>
            </a:r>
            <a:r>
              <a:rPr lang="en-US" sz="3200" dirty="0"/>
              <a:t>applications with CRUD (Create, Read, Update, Delete) </a:t>
            </a:r>
            <a:r>
              <a:rPr lang="en-US" sz="3200" dirty="0" smtClean="0"/>
              <a:t>functionality</a:t>
            </a:r>
          </a:p>
          <a:p>
            <a:pPr>
              <a:spcAft>
                <a:spcPts val="1600"/>
              </a:spcAft>
            </a:pPr>
            <a:r>
              <a:rPr lang="en-US" sz="3200" dirty="0" smtClean="0"/>
              <a:t>REST </a:t>
            </a:r>
            <a:r>
              <a:rPr lang="en-US" sz="3200" dirty="0"/>
              <a:t>is a particular type of application </a:t>
            </a:r>
            <a:r>
              <a:rPr lang="en-US" sz="3200" dirty="0" smtClean="0"/>
              <a:t>architecture </a:t>
            </a:r>
            <a:r>
              <a:rPr lang="en-US" sz="3200" dirty="0"/>
              <a:t>built on six </a:t>
            </a:r>
            <a:r>
              <a:rPr lang="en-US" sz="3200" dirty="0" smtClean="0"/>
              <a:t>constraints</a:t>
            </a:r>
          </a:p>
          <a:p>
            <a:pPr lvl="1">
              <a:spcAft>
                <a:spcPts val="1600"/>
              </a:spcAft>
            </a:pPr>
            <a:r>
              <a:rPr lang="en-US" sz="3000" dirty="0" smtClean="0"/>
              <a:t>Uniform Interface, Stateless, Cacheable, Client-Server, Layered System, Code On-Demand</a:t>
            </a:r>
            <a:endParaRPr lang="en-US" sz="3000" dirty="0"/>
          </a:p>
        </p:txBody>
      </p:sp>
    </p:spTree>
    <p:extLst>
      <p:ext uri="{BB962C8B-B14F-4D97-AF65-F5344CB8AC3E}">
        <p14:creationId xmlns:p14="http://schemas.microsoft.com/office/powerpoint/2010/main" val="7320588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98634"/>
            <a:ext cx="10131425" cy="1856960"/>
          </a:xfrm>
        </p:spPr>
        <p:txBody>
          <a:bodyPr/>
          <a:lstStyle/>
          <a:p>
            <a:r>
              <a:rPr lang="en-US" dirty="0" smtClean="0"/>
              <a:t>Uniform interface</a:t>
            </a:r>
            <a:br>
              <a:rPr lang="en-US" dirty="0" smtClean="0"/>
            </a:br>
            <a:r>
              <a:rPr lang="en-US" sz="2800" cap="none" dirty="0" smtClean="0"/>
              <a:t>REST Constraint #1</a:t>
            </a:r>
            <a:endParaRPr lang="en-US" sz="2800" dirty="0"/>
          </a:p>
        </p:txBody>
      </p:sp>
      <p:sp>
        <p:nvSpPr>
          <p:cNvPr id="3" name="Content Placeholder 2"/>
          <p:cNvSpPr>
            <a:spLocks noGrp="1"/>
          </p:cNvSpPr>
          <p:nvPr>
            <p:ph idx="1"/>
          </p:nvPr>
        </p:nvSpPr>
        <p:spPr>
          <a:xfrm>
            <a:off x="685799" y="2055594"/>
            <a:ext cx="10131425" cy="4057530"/>
          </a:xfrm>
        </p:spPr>
        <p:txBody>
          <a:bodyPr>
            <a:normAutofit/>
          </a:bodyPr>
          <a:lstStyle/>
          <a:p>
            <a:pPr marL="0" indent="0">
              <a:buNone/>
            </a:pPr>
            <a:r>
              <a:rPr lang="en-US" sz="2400" dirty="0"/>
              <a:t>This constraint defines the interface between clients and servers. It decouples the application and enables each part to work and evolve </a:t>
            </a:r>
            <a:r>
              <a:rPr lang="en-US" sz="2400" dirty="0" smtClean="0"/>
              <a:t>independently</a:t>
            </a:r>
          </a:p>
          <a:p>
            <a:pPr marL="0" indent="0">
              <a:buNone/>
            </a:pPr>
            <a:endParaRPr lang="en-US" sz="2400" dirty="0" smtClean="0"/>
          </a:p>
          <a:p>
            <a:pPr marL="0" indent="0">
              <a:buNone/>
            </a:pPr>
            <a:r>
              <a:rPr lang="en-US" sz="2400" dirty="0" smtClean="0"/>
              <a:t>It </a:t>
            </a:r>
            <a:r>
              <a:rPr lang="en-US" sz="2400" dirty="0"/>
              <a:t>has 4 </a:t>
            </a:r>
            <a:r>
              <a:rPr lang="en-US" sz="2400" dirty="0" smtClean="0"/>
              <a:t>primary principles</a:t>
            </a:r>
          </a:p>
          <a:p>
            <a:pPr marL="0" indent="0">
              <a:buNone/>
            </a:pPr>
            <a:endParaRPr lang="en-US" sz="2400" dirty="0" smtClean="0"/>
          </a:p>
          <a:p>
            <a:pPr marL="342900" indent="-342900">
              <a:buAutoNum type="arabicPeriod"/>
            </a:pPr>
            <a:r>
              <a:rPr lang="en-US" sz="2400" dirty="0" smtClean="0"/>
              <a:t>Resource </a:t>
            </a:r>
            <a:r>
              <a:rPr lang="en-US" sz="2400" dirty="0"/>
              <a:t>Based </a:t>
            </a:r>
            <a:endParaRPr lang="en-US" sz="2400" dirty="0" smtClean="0"/>
          </a:p>
          <a:p>
            <a:pPr lvl="1"/>
            <a:r>
              <a:rPr lang="en-US" sz="2000" dirty="0" smtClean="0"/>
              <a:t>Resources </a:t>
            </a:r>
            <a:r>
              <a:rPr lang="en-US" sz="2000" dirty="0"/>
              <a:t>are identified by URIs, e.g. /</a:t>
            </a:r>
            <a:r>
              <a:rPr lang="en-US" sz="2000" dirty="0" smtClean="0"/>
              <a:t>lists/3284/items/1</a:t>
            </a:r>
          </a:p>
          <a:p>
            <a:pPr lvl="1"/>
            <a:r>
              <a:rPr lang="en-US" sz="2000" dirty="0" smtClean="0"/>
              <a:t>Resources </a:t>
            </a:r>
            <a:r>
              <a:rPr lang="en-US" sz="2000" dirty="0"/>
              <a:t>are conceptually separate from the representations sent to the </a:t>
            </a:r>
            <a:r>
              <a:rPr lang="en-US" sz="2000" dirty="0" smtClean="0"/>
              <a:t>client</a:t>
            </a:r>
          </a:p>
        </p:txBody>
      </p:sp>
    </p:spTree>
    <p:extLst>
      <p:ext uri="{BB962C8B-B14F-4D97-AF65-F5344CB8AC3E}">
        <p14:creationId xmlns:p14="http://schemas.microsoft.com/office/powerpoint/2010/main" val="955222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8794" y="1161540"/>
            <a:ext cx="10131425" cy="2051217"/>
          </a:xfrm>
          <a:solidFill>
            <a:schemeClr val="bg1"/>
          </a:solidFill>
        </p:spPr>
        <p:txBody>
          <a:bodyPr>
            <a:normAutofit lnSpcReduction="10000"/>
          </a:bodyPr>
          <a:lstStyle/>
          <a:p>
            <a:pPr marL="0" indent="0">
              <a:buNone/>
            </a:pPr>
            <a:endParaRPr lang="en-US" dirty="0" smtClean="0">
              <a:solidFill>
                <a:srgbClr val="00FF00"/>
              </a:solidFill>
            </a:endParaRPr>
          </a:p>
          <a:p>
            <a:pPr marL="0" indent="0">
              <a:buNone/>
            </a:pPr>
            <a:r>
              <a:rPr lang="en-US" dirty="0" smtClean="0">
                <a:solidFill>
                  <a:srgbClr val="00FF00"/>
                </a:solidFill>
              </a:rPr>
              <a:t>CLIENT:     GET server/api/v1/joke</a:t>
            </a:r>
          </a:p>
          <a:p>
            <a:pPr marL="0" indent="0">
              <a:buNone/>
            </a:pPr>
            <a:r>
              <a:rPr lang="en-US" dirty="0" smtClean="0">
                <a:solidFill>
                  <a:srgbClr val="00FF00"/>
                </a:solidFill>
              </a:rPr>
              <a:t>SERVER:    What do you call a stolen Tesla?</a:t>
            </a:r>
          </a:p>
          <a:p>
            <a:pPr marL="0" indent="0">
              <a:buNone/>
            </a:pPr>
            <a:r>
              <a:rPr lang="en-US" dirty="0" smtClean="0">
                <a:solidFill>
                  <a:srgbClr val="00FF00"/>
                </a:solidFill>
              </a:rPr>
              <a:t>CLIENT:     GET server/api/v1/punchline</a:t>
            </a:r>
          </a:p>
          <a:p>
            <a:pPr marL="0" indent="0">
              <a:buNone/>
            </a:pPr>
            <a:r>
              <a:rPr lang="en-US" dirty="0" smtClean="0">
                <a:solidFill>
                  <a:srgbClr val="00FF00"/>
                </a:solidFill>
              </a:rPr>
              <a:t>SERVER:    </a:t>
            </a:r>
            <a:r>
              <a:rPr lang="mr-IN" dirty="0" smtClean="0">
                <a:solidFill>
                  <a:srgbClr val="00FF00"/>
                </a:solidFill>
              </a:rPr>
              <a:t>…</a:t>
            </a:r>
            <a:r>
              <a:rPr lang="en-US" dirty="0" smtClean="0">
                <a:solidFill>
                  <a:srgbClr val="00FF00"/>
                </a:solidFill>
              </a:rPr>
              <a:t>punchline to what?</a:t>
            </a:r>
          </a:p>
          <a:p>
            <a:pPr marL="0" indent="0">
              <a:buNone/>
            </a:pPr>
            <a:endParaRPr lang="en-US" dirty="0"/>
          </a:p>
        </p:txBody>
      </p:sp>
      <p:sp>
        <p:nvSpPr>
          <p:cNvPr id="4" name="Title 1"/>
          <p:cNvSpPr>
            <a:spLocks noGrp="1"/>
          </p:cNvSpPr>
          <p:nvPr>
            <p:ph type="title"/>
          </p:nvPr>
        </p:nvSpPr>
        <p:spPr>
          <a:xfrm>
            <a:off x="685800" y="37999"/>
            <a:ext cx="10131425" cy="1135896"/>
          </a:xfrm>
        </p:spPr>
        <p:txBody>
          <a:bodyPr/>
          <a:lstStyle/>
          <a:p>
            <a:r>
              <a:rPr lang="en-US" sz="2800" dirty="0" smtClean="0"/>
              <a:t>Hello, I’d like to hear a restful api joke</a:t>
            </a:r>
            <a:endParaRPr lang="en-US" sz="2800" dirty="0"/>
          </a:p>
        </p:txBody>
      </p:sp>
      <p:sp>
        <p:nvSpPr>
          <p:cNvPr id="5" name="Content Placeholder 2"/>
          <p:cNvSpPr txBox="1">
            <a:spLocks/>
          </p:cNvSpPr>
          <p:nvPr/>
        </p:nvSpPr>
        <p:spPr>
          <a:xfrm>
            <a:off x="858793" y="4387786"/>
            <a:ext cx="10131425" cy="2265406"/>
          </a:xfrm>
          <a:prstGeom prst="rect">
            <a:avLst/>
          </a:prstGeom>
          <a:solidFill>
            <a:schemeClr val="bg1"/>
          </a:solidFill>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endParaRPr lang="en-US" dirty="0" smtClean="0">
              <a:solidFill>
                <a:srgbClr val="00FF00"/>
              </a:solidFill>
            </a:endParaRPr>
          </a:p>
          <a:p>
            <a:pPr marL="0" indent="0">
              <a:buFont typeface="Arial"/>
              <a:buNone/>
            </a:pPr>
            <a:r>
              <a:rPr lang="en-US" dirty="0" smtClean="0">
                <a:solidFill>
                  <a:srgbClr val="00FF00"/>
                </a:solidFill>
              </a:rPr>
              <a:t>CLIENT:     GET server/api/v2/jokes/1</a:t>
            </a:r>
          </a:p>
          <a:p>
            <a:pPr marL="0" indent="0">
              <a:buFont typeface="Arial"/>
              <a:buNone/>
            </a:pPr>
            <a:r>
              <a:rPr lang="en-US" dirty="0" smtClean="0">
                <a:solidFill>
                  <a:srgbClr val="00FF00"/>
                </a:solidFill>
              </a:rPr>
              <a:t>SERVER:    What do you call a stolen Tesla?</a:t>
            </a:r>
          </a:p>
          <a:p>
            <a:pPr marL="0" indent="0">
              <a:buFont typeface="Arial"/>
              <a:buNone/>
            </a:pPr>
            <a:r>
              <a:rPr lang="en-US" dirty="0" smtClean="0">
                <a:solidFill>
                  <a:srgbClr val="00FF00"/>
                </a:solidFill>
              </a:rPr>
              <a:t>CLIENT:     GET server/api/v2/jokes/1/punchline</a:t>
            </a:r>
          </a:p>
          <a:p>
            <a:pPr marL="0" indent="0">
              <a:buNone/>
            </a:pPr>
            <a:r>
              <a:rPr lang="en-US" dirty="0" smtClean="0">
                <a:solidFill>
                  <a:srgbClr val="00FF00"/>
                </a:solidFill>
              </a:rPr>
              <a:t>SERVER:    An Edison </a:t>
            </a:r>
            <a:r>
              <a:rPr lang="en-US" dirty="0" smtClean="0"/>
              <a:t>🤣</a:t>
            </a:r>
            <a:endParaRPr lang="en-US" dirty="0" smtClean="0">
              <a:solidFill>
                <a:srgbClr val="00FF00"/>
              </a:solidFill>
            </a:endParaRPr>
          </a:p>
          <a:p>
            <a:pPr marL="0" indent="0">
              <a:buFont typeface="Arial"/>
              <a:buNone/>
            </a:pPr>
            <a:endParaRPr lang="en-US" dirty="0"/>
          </a:p>
        </p:txBody>
      </p:sp>
      <p:sp>
        <p:nvSpPr>
          <p:cNvPr id="6" name="Title 1"/>
          <p:cNvSpPr txBox="1">
            <a:spLocks/>
          </p:cNvSpPr>
          <p:nvPr/>
        </p:nvSpPr>
        <p:spPr>
          <a:xfrm>
            <a:off x="685800" y="3513440"/>
            <a:ext cx="10131425" cy="822858"/>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t>How this conversation should </a:t>
            </a:r>
            <a:r>
              <a:rPr lang="en-US" sz="2800" smtClean="0"/>
              <a:t>have gone</a:t>
            </a:r>
            <a:endParaRPr lang="en-US" sz="2800" dirty="0"/>
          </a:p>
        </p:txBody>
      </p:sp>
    </p:spTree>
    <p:extLst>
      <p:ext uri="{BB962C8B-B14F-4D97-AF65-F5344CB8AC3E}">
        <p14:creationId xmlns:p14="http://schemas.microsoft.com/office/powerpoint/2010/main" val="16635063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98634"/>
            <a:ext cx="10131425" cy="1291119"/>
          </a:xfrm>
        </p:spPr>
        <p:txBody>
          <a:bodyPr/>
          <a:lstStyle/>
          <a:p>
            <a:r>
              <a:rPr lang="en-US" dirty="0" smtClean="0"/>
              <a:t>Uniform interface</a:t>
            </a:r>
            <a:br>
              <a:rPr lang="en-US" dirty="0" smtClean="0"/>
            </a:br>
            <a:r>
              <a:rPr lang="en-US" sz="2800" cap="none" dirty="0" smtClean="0"/>
              <a:t>REST Constraint #1 - Continued</a:t>
            </a:r>
            <a:endParaRPr lang="en-US" sz="2800" dirty="0"/>
          </a:p>
        </p:txBody>
      </p:sp>
      <p:sp>
        <p:nvSpPr>
          <p:cNvPr id="3" name="Content Placeholder 2"/>
          <p:cNvSpPr>
            <a:spLocks noGrp="1"/>
          </p:cNvSpPr>
          <p:nvPr>
            <p:ph idx="1"/>
          </p:nvPr>
        </p:nvSpPr>
        <p:spPr>
          <a:xfrm>
            <a:off x="685799" y="1489753"/>
            <a:ext cx="10131425" cy="5280917"/>
          </a:xfrm>
        </p:spPr>
        <p:txBody>
          <a:bodyPr>
            <a:normAutofit/>
          </a:bodyPr>
          <a:lstStyle/>
          <a:p>
            <a:pPr marL="457200" indent="-457200">
              <a:buFont typeface="+mj-lt"/>
              <a:buAutoNum type="arabicPeriod" startAt="2"/>
            </a:pPr>
            <a:r>
              <a:rPr lang="en-US" sz="2200" dirty="0" smtClean="0"/>
              <a:t>Manipulate Resources via Representations </a:t>
            </a:r>
          </a:p>
          <a:p>
            <a:pPr lvl="1"/>
            <a:r>
              <a:rPr lang="en-US" sz="1800" dirty="0" smtClean="0"/>
              <a:t>A client that has a representation of a particular resource should have everything it needs to modify that resource on the server (assuming it has permission to do so)</a:t>
            </a:r>
          </a:p>
          <a:p>
            <a:pPr marL="514350" indent="-514350">
              <a:buFont typeface="+mj-lt"/>
              <a:buAutoNum type="arabicPeriod" startAt="3"/>
            </a:pPr>
            <a:r>
              <a:rPr lang="en-US" sz="2200" dirty="0" smtClean="0"/>
              <a:t>Self-descriptive </a:t>
            </a:r>
            <a:r>
              <a:rPr lang="en-US" sz="2200" dirty="0"/>
              <a:t>Messages</a:t>
            </a:r>
          </a:p>
          <a:p>
            <a:pPr lvl="1"/>
            <a:r>
              <a:rPr lang="en-US" sz="1800" dirty="0"/>
              <a:t>Each message should include enough information to process that message. This can include the MIME type (JSON, XML, HTML, </a:t>
            </a:r>
            <a:r>
              <a:rPr lang="en-US" sz="1800" dirty="0" err="1"/>
              <a:t>etc</a:t>
            </a:r>
            <a:r>
              <a:rPr lang="en-US" sz="1800" dirty="0"/>
              <a:t>), information on whether the response can be cached and for how long, and many many </a:t>
            </a:r>
            <a:r>
              <a:rPr lang="en-US" sz="1800" dirty="0" smtClean="0"/>
              <a:t>others</a:t>
            </a:r>
            <a:endParaRPr lang="en-US" sz="1800" dirty="0"/>
          </a:p>
          <a:p>
            <a:pPr marL="342900" indent="-342900">
              <a:buFont typeface="+mj-lt"/>
              <a:buAutoNum type="arabicPeriod" startAt="3"/>
            </a:pPr>
            <a:r>
              <a:rPr lang="en-US" sz="2200" dirty="0" smtClean="0"/>
              <a:t>Hypermedia </a:t>
            </a:r>
            <a:r>
              <a:rPr lang="en-US" sz="2200" dirty="0"/>
              <a:t>as the Engine of Application State (</a:t>
            </a:r>
            <a:r>
              <a:rPr lang="en-US" sz="2200" dirty="0" smtClean="0"/>
              <a:t>HATEOS)</a:t>
            </a:r>
          </a:p>
          <a:p>
            <a:pPr lvl="1"/>
            <a:r>
              <a:rPr lang="en-US" sz="1800" dirty="0" smtClean="0"/>
              <a:t>Clients </a:t>
            </a:r>
            <a:r>
              <a:rPr lang="en-US" sz="1800" dirty="0"/>
              <a:t>deliver state to the server via the request body, HTTP headers, querystring parameters, and the request </a:t>
            </a:r>
            <a:r>
              <a:rPr lang="en-US" sz="1800" dirty="0" smtClean="0"/>
              <a:t>URI</a:t>
            </a:r>
          </a:p>
          <a:p>
            <a:pPr lvl="1"/>
            <a:r>
              <a:rPr lang="en-US" sz="1800" dirty="0" smtClean="0"/>
              <a:t>Servers </a:t>
            </a:r>
            <a:r>
              <a:rPr lang="en-US" sz="1800" dirty="0"/>
              <a:t>deliver state to clients via body contents, status codes, and response headers (</a:t>
            </a:r>
            <a:r>
              <a:rPr lang="en-US" sz="1800" dirty="0" smtClean="0"/>
              <a:t>hypermedia)</a:t>
            </a:r>
          </a:p>
          <a:p>
            <a:pPr lvl="1"/>
            <a:r>
              <a:rPr lang="en-US" sz="1800" dirty="0" smtClean="0"/>
              <a:t>As </a:t>
            </a:r>
            <a:r>
              <a:rPr lang="en-US" sz="1800" dirty="0"/>
              <a:t>necessary, server responses should also include links to related resources. Related resources can be used to describe relationships, provide links to the next/previous result set when using pagination, </a:t>
            </a:r>
            <a:r>
              <a:rPr lang="en-US" sz="1800" dirty="0" err="1" smtClean="0"/>
              <a:t>etc</a:t>
            </a:r>
            <a:endParaRPr lang="en-US" sz="1800" dirty="0"/>
          </a:p>
        </p:txBody>
      </p:sp>
    </p:spTree>
    <p:extLst>
      <p:ext uri="{BB962C8B-B14F-4D97-AF65-F5344CB8AC3E}">
        <p14:creationId xmlns:p14="http://schemas.microsoft.com/office/powerpoint/2010/main" val="39707458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959</TotalTime>
  <Words>2515</Words>
  <Application>Microsoft Macintosh PowerPoint</Application>
  <PresentationFormat>Widescreen</PresentationFormat>
  <Paragraphs>209</Paragraphs>
  <Slides>31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Calibri</vt:lpstr>
      <vt:lpstr>Calibri Light</vt:lpstr>
      <vt:lpstr>Mangal</vt:lpstr>
      <vt:lpstr>Arial</vt:lpstr>
      <vt:lpstr>Celestial</vt:lpstr>
      <vt:lpstr>Introduction to http apis</vt:lpstr>
      <vt:lpstr>About the speaker</vt:lpstr>
      <vt:lpstr>Topics for today</vt:lpstr>
      <vt:lpstr>What is an api?</vt:lpstr>
      <vt:lpstr>RESTful vs JSON-RPC</vt:lpstr>
      <vt:lpstr>What is RESTful architecture?</vt:lpstr>
      <vt:lpstr>Uniform interface REST Constraint #1</vt:lpstr>
      <vt:lpstr>Hello, I’d like to hear a restful api joke</vt:lpstr>
      <vt:lpstr>Uniform interface REST Constraint #1 - Continued</vt:lpstr>
      <vt:lpstr>Stateless REST Constraint #2</vt:lpstr>
      <vt:lpstr>Cacheable REST Constraint #3</vt:lpstr>
      <vt:lpstr>Layered System REST Constraint #5</vt:lpstr>
      <vt:lpstr>REST APIs in the wild</vt:lpstr>
      <vt:lpstr>What is an rpc-api?</vt:lpstr>
      <vt:lpstr>PowerPoint Presentation</vt:lpstr>
      <vt:lpstr>JSON-RPC Response Object</vt:lpstr>
      <vt:lpstr>A couple of things to note about the JSON-RPC spec</vt:lpstr>
      <vt:lpstr>JSON-RPCs IN THE WILD</vt:lpstr>
      <vt:lpstr>WHAT IS GraphQL?</vt:lpstr>
      <vt:lpstr>Where is graphql useful?</vt:lpstr>
      <vt:lpstr>Graphql requests</vt:lpstr>
      <vt:lpstr>GraphQL responses</vt:lpstr>
      <vt:lpstr>Benefits of graphql</vt:lpstr>
      <vt:lpstr>Graphql in the wild</vt:lpstr>
      <vt:lpstr>What benefits does an http api provide?</vt:lpstr>
      <vt:lpstr>Using apis</vt:lpstr>
      <vt:lpstr>USING $.ajax</vt:lpstr>
      <vt:lpstr>$.ajax settings object</vt:lpstr>
      <vt:lpstr>$.ajax promise-like return object</vt:lpstr>
      <vt:lpstr>.done(), .fail(), .always()</vt:lpstr>
      <vt:lpstr>Practical examples with semi-live coding</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http apis</dc:title>
  <dc:creator>Bryce Jech</dc:creator>
  <cp:lastModifiedBy>Bryce Jech</cp:lastModifiedBy>
  <cp:revision>63</cp:revision>
  <dcterms:created xsi:type="dcterms:W3CDTF">2018-01-13T05:07:05Z</dcterms:created>
  <dcterms:modified xsi:type="dcterms:W3CDTF">2018-01-14T15:47:23Z</dcterms:modified>
</cp:coreProperties>
</file>